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</p:sldMasterIdLst>
  <p:notesMasterIdLst>
    <p:notesMasterId r:id="rId14"/>
  </p:notesMasterIdLst>
  <p:sldIdLst>
    <p:sldId id="276" r:id="rId5"/>
    <p:sldId id="4261" r:id="rId6"/>
    <p:sldId id="291" r:id="rId7"/>
    <p:sldId id="297" r:id="rId8"/>
    <p:sldId id="4270" r:id="rId9"/>
    <p:sldId id="277" r:id="rId10"/>
    <p:sldId id="279" r:id="rId11"/>
    <p:sldId id="287" r:id="rId12"/>
    <p:sldId id="28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432F7D-AE5E-1AF7-A6C0-3AA6CC60B3AF}" name="Enock Karekezi" initials="EK" userId="S::ysf3@cdc.gov::f56fef07-832f-4717-a36f-8c9f1d8cc9e6" providerId="AD"/>
  <p188:author id="{E2566BAD-044F-5943-6A65-BACBFA36337D}" name="Mwesigwa, Richard (CDC/GHC/DGHT)" initials="MR(" userId="S::nij3@cdc.gov::05bfccd1-697b-4da4-9539-6c054cc329f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995" autoAdjust="0"/>
  </p:normalViewPr>
  <p:slideViewPr>
    <p:cSldViewPr snapToGrid="0">
      <p:cViewPr varScale="1">
        <p:scale>
          <a:sx n="36" d="100"/>
          <a:sy n="36" d="100"/>
        </p:scale>
        <p:origin x="102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BD41CB-2AFB-4F6E-8359-6126D8578B72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231E04F-7895-4F88-91C6-523C4B5FB0A0}">
      <dgm:prSet phldrT="[Text]" custT="1"/>
      <dgm:spPr/>
      <dgm:t>
        <a:bodyPr/>
        <a:lstStyle/>
        <a:p>
          <a:r>
            <a:rPr lang="en-US" sz="1400" dirty="0"/>
            <a:t>09/2017</a:t>
          </a:r>
        </a:p>
      </dgm:t>
    </dgm:pt>
    <dgm:pt modelId="{EB8663BA-76AC-4596-9E0E-C783A57DFF06}" type="parTrans" cxnId="{5D64A740-BE20-4FEE-9020-D604377EA299}">
      <dgm:prSet/>
      <dgm:spPr/>
      <dgm:t>
        <a:bodyPr/>
        <a:lstStyle/>
        <a:p>
          <a:endParaRPr lang="en-US"/>
        </a:p>
      </dgm:t>
    </dgm:pt>
    <dgm:pt modelId="{315D7C17-6FAA-4546-994B-7C7D927E0439}" type="sibTrans" cxnId="{5D64A740-BE20-4FEE-9020-D604377EA299}">
      <dgm:prSet/>
      <dgm:spPr/>
      <dgm:t>
        <a:bodyPr/>
        <a:lstStyle/>
        <a:p>
          <a:endParaRPr lang="en-US"/>
        </a:p>
      </dgm:t>
    </dgm:pt>
    <dgm:pt modelId="{FB76C294-621C-479E-917E-B3D242988CD0}">
      <dgm:prSet phldrT="[Text]" custT="1"/>
      <dgm:spPr/>
      <dgm:t>
        <a:bodyPr/>
        <a:lstStyle/>
        <a:p>
          <a:pPr>
            <a:buFontTx/>
            <a:buNone/>
          </a:pPr>
          <a:r>
            <a:rPr lang="en-US" sz="1400" dirty="0"/>
            <a:t>Training of NRL staff on RTCQII</a:t>
          </a:r>
        </a:p>
      </dgm:t>
    </dgm:pt>
    <dgm:pt modelId="{3407F6F8-2433-4050-B709-C6D437314A0E}" type="parTrans" cxnId="{ECA10CFE-4B48-4061-9EC5-6C1365A80A93}">
      <dgm:prSet/>
      <dgm:spPr/>
      <dgm:t>
        <a:bodyPr/>
        <a:lstStyle/>
        <a:p>
          <a:endParaRPr lang="en-US"/>
        </a:p>
      </dgm:t>
    </dgm:pt>
    <dgm:pt modelId="{FE921F4E-B93B-4F29-B34F-6F3154A69176}" type="sibTrans" cxnId="{ECA10CFE-4B48-4061-9EC5-6C1365A80A93}">
      <dgm:prSet/>
      <dgm:spPr/>
      <dgm:t>
        <a:bodyPr/>
        <a:lstStyle/>
        <a:p>
          <a:endParaRPr lang="en-US"/>
        </a:p>
      </dgm:t>
    </dgm:pt>
    <dgm:pt modelId="{15F24450-FC1B-4B6A-9F46-A436C7FB1963}">
      <dgm:prSet phldrT="[Text]" custT="1"/>
      <dgm:spPr/>
      <dgm:t>
        <a:bodyPr/>
        <a:lstStyle/>
        <a:p>
          <a:r>
            <a:rPr lang="en-US" sz="1400" dirty="0"/>
            <a:t>05/2018</a:t>
          </a:r>
        </a:p>
      </dgm:t>
    </dgm:pt>
    <dgm:pt modelId="{1E0755A1-AF9A-44EC-990A-5CD2523F78D3}" type="parTrans" cxnId="{DE93E45E-F993-44CE-B9FB-BD46D8F95F58}">
      <dgm:prSet/>
      <dgm:spPr/>
      <dgm:t>
        <a:bodyPr/>
        <a:lstStyle/>
        <a:p>
          <a:endParaRPr lang="en-US"/>
        </a:p>
      </dgm:t>
    </dgm:pt>
    <dgm:pt modelId="{27B430F2-5F64-4C69-934C-6EEBAAAB04E5}" type="sibTrans" cxnId="{DE93E45E-F993-44CE-B9FB-BD46D8F95F58}">
      <dgm:prSet/>
      <dgm:spPr/>
      <dgm:t>
        <a:bodyPr/>
        <a:lstStyle/>
        <a:p>
          <a:endParaRPr lang="en-US"/>
        </a:p>
      </dgm:t>
    </dgm:pt>
    <dgm:pt modelId="{327CA4A1-1B59-445F-B862-08BEA44C37AD}">
      <dgm:prSet phldrT="[Text]" custT="1"/>
      <dgm:spPr/>
      <dgm:t>
        <a:bodyPr/>
        <a:lstStyle/>
        <a:p>
          <a:pPr>
            <a:buFontTx/>
            <a:buNone/>
          </a:pPr>
          <a:r>
            <a:rPr lang="en-US" sz="1400" dirty="0"/>
            <a:t>Training of 25 Q-Corps; </a:t>
          </a:r>
          <a:r>
            <a: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baseline site audits </a:t>
          </a:r>
          <a:endParaRPr lang="en-US" sz="1400" dirty="0"/>
        </a:p>
      </dgm:t>
    </dgm:pt>
    <dgm:pt modelId="{C57D543A-1266-4131-AD4A-726E30692120}" type="parTrans" cxnId="{C2377B7C-EC03-48E6-9336-010AB718D233}">
      <dgm:prSet/>
      <dgm:spPr/>
      <dgm:t>
        <a:bodyPr/>
        <a:lstStyle/>
        <a:p>
          <a:endParaRPr lang="en-US"/>
        </a:p>
      </dgm:t>
    </dgm:pt>
    <dgm:pt modelId="{70CD863D-814B-490F-82F9-E757CE025D3C}" type="sibTrans" cxnId="{C2377B7C-EC03-48E6-9336-010AB718D233}">
      <dgm:prSet/>
      <dgm:spPr/>
      <dgm:t>
        <a:bodyPr/>
        <a:lstStyle/>
        <a:p>
          <a:endParaRPr lang="en-US"/>
        </a:p>
      </dgm:t>
    </dgm:pt>
    <dgm:pt modelId="{899D06F8-9812-4271-A29E-A74E19AA792A}">
      <dgm:prSet phldrT="[Text]" custT="1"/>
      <dgm:spPr/>
      <dgm:t>
        <a:bodyPr/>
        <a:lstStyle/>
        <a:p>
          <a:r>
            <a:rPr lang="en-US" sz="1400" dirty="0"/>
            <a:t>06/2018</a:t>
          </a:r>
        </a:p>
      </dgm:t>
    </dgm:pt>
    <dgm:pt modelId="{2F537699-45A9-4842-884F-773BB5E0E44D}" type="parTrans" cxnId="{472D7EFA-5CDF-43A2-9E10-D22F45C5F2C0}">
      <dgm:prSet/>
      <dgm:spPr/>
      <dgm:t>
        <a:bodyPr/>
        <a:lstStyle/>
        <a:p>
          <a:endParaRPr lang="en-US"/>
        </a:p>
      </dgm:t>
    </dgm:pt>
    <dgm:pt modelId="{90E7DD06-EB04-4E0D-87B7-61D1BBA9F2E3}" type="sibTrans" cxnId="{472D7EFA-5CDF-43A2-9E10-D22F45C5F2C0}">
      <dgm:prSet/>
      <dgm:spPr/>
      <dgm:t>
        <a:bodyPr/>
        <a:lstStyle/>
        <a:p>
          <a:endParaRPr lang="en-US"/>
        </a:p>
      </dgm:t>
    </dgm:pt>
    <dgm:pt modelId="{21CCC66A-338A-4F21-A0E9-76BD8D9CF8A6}">
      <dgm:prSet phldrT="[Text]" custT="1"/>
      <dgm:spPr/>
      <dgm:t>
        <a:bodyPr/>
        <a:lstStyle/>
        <a:p>
          <a:pPr>
            <a:buFontTx/>
            <a:buNone/>
          </a:pPr>
          <a:r>
            <a:rPr lang="en-US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ToT: Personnel Competency Evaluator </a:t>
          </a:r>
          <a:endParaRPr lang="en-US" sz="1400" dirty="0"/>
        </a:p>
      </dgm:t>
    </dgm:pt>
    <dgm:pt modelId="{7F1DF581-FF93-4E20-9C6D-B3ED0BE1B3DB}" type="parTrans" cxnId="{21FDFA21-E528-4489-8ACB-973C1CE6DA5E}">
      <dgm:prSet/>
      <dgm:spPr/>
      <dgm:t>
        <a:bodyPr/>
        <a:lstStyle/>
        <a:p>
          <a:endParaRPr lang="en-US"/>
        </a:p>
      </dgm:t>
    </dgm:pt>
    <dgm:pt modelId="{2B0CCDF8-41B9-4537-ACE2-DDB63B3922C8}" type="sibTrans" cxnId="{21FDFA21-E528-4489-8ACB-973C1CE6DA5E}">
      <dgm:prSet/>
      <dgm:spPr/>
      <dgm:t>
        <a:bodyPr/>
        <a:lstStyle/>
        <a:p>
          <a:endParaRPr lang="en-US"/>
        </a:p>
      </dgm:t>
    </dgm:pt>
    <dgm:pt modelId="{46DE4BD5-C26C-478B-998A-F2880ECFD0B7}">
      <dgm:prSet custT="1"/>
      <dgm:spPr/>
      <dgm:t>
        <a:bodyPr/>
        <a:lstStyle/>
        <a:p>
          <a:r>
            <a:rPr lang="en-US" sz="1400" dirty="0"/>
            <a:t>07/2018</a:t>
          </a:r>
        </a:p>
      </dgm:t>
    </dgm:pt>
    <dgm:pt modelId="{AFAC62DF-5975-4640-B821-25A71A85038C}" type="parTrans" cxnId="{42829BD2-03CC-490D-B8BA-EFD99ED5952F}">
      <dgm:prSet/>
      <dgm:spPr/>
      <dgm:t>
        <a:bodyPr/>
        <a:lstStyle/>
        <a:p>
          <a:endParaRPr lang="en-US"/>
        </a:p>
      </dgm:t>
    </dgm:pt>
    <dgm:pt modelId="{AFE4B66B-B90F-4F90-AC14-F7939DC917AB}" type="sibTrans" cxnId="{42829BD2-03CC-490D-B8BA-EFD99ED5952F}">
      <dgm:prSet/>
      <dgm:spPr/>
      <dgm:t>
        <a:bodyPr/>
        <a:lstStyle/>
        <a:p>
          <a:endParaRPr lang="en-US"/>
        </a:p>
      </dgm:t>
    </dgm:pt>
    <dgm:pt modelId="{852C90BC-DD31-4027-87A7-8C6E986021A7}">
      <dgm:prSet custT="1"/>
      <dgm:spPr/>
      <dgm:t>
        <a:bodyPr/>
        <a:lstStyle/>
        <a:p>
          <a:r>
            <a:rPr lang="en-US" sz="1400" dirty="0"/>
            <a:t>09/2018</a:t>
          </a:r>
        </a:p>
      </dgm:t>
    </dgm:pt>
    <dgm:pt modelId="{B3A8BE2C-F455-4BBB-90FF-53EF99920928}" type="parTrans" cxnId="{37537915-8EF8-490F-A56F-5276B1ABBF05}">
      <dgm:prSet/>
      <dgm:spPr/>
      <dgm:t>
        <a:bodyPr/>
        <a:lstStyle/>
        <a:p>
          <a:endParaRPr lang="en-US"/>
        </a:p>
      </dgm:t>
    </dgm:pt>
    <dgm:pt modelId="{7407E13B-930F-41DB-A51E-EE107BFAB35B}" type="sibTrans" cxnId="{37537915-8EF8-490F-A56F-5276B1ABBF05}">
      <dgm:prSet/>
      <dgm:spPr/>
      <dgm:t>
        <a:bodyPr/>
        <a:lstStyle/>
        <a:p>
          <a:endParaRPr lang="en-US">
            <a:solidFill>
              <a:srgbClr val="00B050"/>
            </a:solidFill>
          </a:endParaRPr>
        </a:p>
      </dgm:t>
    </dgm:pt>
    <dgm:pt modelId="{7DAC76CB-A12F-42D6-9EFD-62022058487B}">
      <dgm:prSet custT="1"/>
      <dgm:spPr/>
      <dgm:t>
        <a:bodyPr/>
        <a:lstStyle/>
        <a:p>
          <a:r>
            <a:rPr lang="en-US" sz="1400" dirty="0"/>
            <a:t>9/2019</a:t>
          </a:r>
        </a:p>
      </dgm:t>
    </dgm:pt>
    <dgm:pt modelId="{BC47063D-87E9-4086-A0B0-E0E1A1DADFD2}" type="parTrans" cxnId="{3D515CBB-60FC-4761-9CE7-AD70AE88B9E1}">
      <dgm:prSet/>
      <dgm:spPr/>
      <dgm:t>
        <a:bodyPr/>
        <a:lstStyle/>
        <a:p>
          <a:endParaRPr lang="en-US"/>
        </a:p>
      </dgm:t>
    </dgm:pt>
    <dgm:pt modelId="{1D6DB874-65DB-4F35-80CC-BFD12196D62A}" type="sibTrans" cxnId="{3D515CBB-60FC-4761-9CE7-AD70AE88B9E1}">
      <dgm:prSet/>
      <dgm:spPr/>
      <dgm:t>
        <a:bodyPr/>
        <a:lstStyle/>
        <a:p>
          <a:endParaRPr lang="en-US"/>
        </a:p>
      </dgm:t>
    </dgm:pt>
    <dgm:pt modelId="{70B55D83-4B92-461B-B384-9347C0D1FDEE}">
      <dgm:prSet custT="1"/>
      <dgm:spPr/>
      <dgm:t>
        <a:bodyPr/>
        <a:lstStyle/>
        <a:p>
          <a:pPr>
            <a:buFontTx/>
            <a:buNone/>
          </a:pPr>
          <a:r>
            <a:rPr lang="en-US" sz="1400" dirty="0"/>
            <a:t>Development and distribution of HTS logbook </a:t>
          </a:r>
        </a:p>
      </dgm:t>
    </dgm:pt>
    <dgm:pt modelId="{25351ECB-85BD-4AAC-A140-BF9659BB5C1A}" type="parTrans" cxnId="{B07926E6-FCA2-4446-8FE4-52384E9B98C4}">
      <dgm:prSet/>
      <dgm:spPr/>
      <dgm:t>
        <a:bodyPr/>
        <a:lstStyle/>
        <a:p>
          <a:endParaRPr lang="en-US"/>
        </a:p>
      </dgm:t>
    </dgm:pt>
    <dgm:pt modelId="{86D09FF0-D91D-45DB-8D77-FBDCA5F52880}" type="sibTrans" cxnId="{B07926E6-FCA2-4446-8FE4-52384E9B98C4}">
      <dgm:prSet/>
      <dgm:spPr/>
      <dgm:t>
        <a:bodyPr/>
        <a:lstStyle/>
        <a:p>
          <a:endParaRPr lang="en-US"/>
        </a:p>
      </dgm:t>
    </dgm:pt>
    <dgm:pt modelId="{29421018-FF2A-41DD-91BA-0095D87B028D}">
      <dgm:prSet custT="1"/>
      <dgm:spPr/>
      <dgm:t>
        <a:bodyPr/>
        <a:lstStyle/>
        <a:p>
          <a:pPr>
            <a:buFontTx/>
            <a:buNone/>
          </a:pPr>
          <a:r>
            <a:rPr lang="en-US" sz="1400" dirty="0"/>
            <a:t>Development of tester certification guidelines </a:t>
          </a:r>
        </a:p>
      </dgm:t>
    </dgm:pt>
    <dgm:pt modelId="{BC2C654B-76FD-493A-8BBA-694394F2C152}" type="parTrans" cxnId="{6234AC97-5CFF-4AC2-9608-66F91D3775F1}">
      <dgm:prSet/>
      <dgm:spPr/>
      <dgm:t>
        <a:bodyPr/>
        <a:lstStyle/>
        <a:p>
          <a:endParaRPr lang="en-US"/>
        </a:p>
      </dgm:t>
    </dgm:pt>
    <dgm:pt modelId="{6311B58F-BFE5-4A05-BAB5-53DF976728BF}" type="sibTrans" cxnId="{6234AC97-5CFF-4AC2-9608-66F91D3775F1}">
      <dgm:prSet/>
      <dgm:spPr/>
      <dgm:t>
        <a:bodyPr/>
        <a:lstStyle/>
        <a:p>
          <a:endParaRPr lang="en-US"/>
        </a:p>
      </dgm:t>
    </dgm:pt>
    <dgm:pt modelId="{740EA0FD-11C2-4C82-9340-8B475E76E2E4}">
      <dgm:prSet/>
      <dgm:spPr/>
      <dgm:t>
        <a:bodyPr/>
        <a:lstStyle/>
        <a:p>
          <a:pPr>
            <a:buFontTx/>
            <a:buNone/>
          </a:pPr>
          <a:r>
            <a:rPr lang="en-US" dirty="0"/>
            <a:t>Scaleup of Proficiency testing program (HIV rapid testing); Pilot tester certification exercise; SPI-RT (ODK) installation- Audit </a:t>
          </a:r>
        </a:p>
      </dgm:t>
    </dgm:pt>
    <dgm:pt modelId="{03A2A1E6-5157-4741-82B9-7E051E791BE4}" type="parTrans" cxnId="{F895DE42-5926-4DD1-B1FB-B9858EFFC1F6}">
      <dgm:prSet/>
      <dgm:spPr/>
      <dgm:t>
        <a:bodyPr/>
        <a:lstStyle/>
        <a:p>
          <a:endParaRPr lang="en-US"/>
        </a:p>
      </dgm:t>
    </dgm:pt>
    <dgm:pt modelId="{5D780966-1536-405D-A069-947153AE298F}" type="sibTrans" cxnId="{F895DE42-5926-4DD1-B1FB-B9858EFFC1F6}">
      <dgm:prSet/>
      <dgm:spPr/>
      <dgm:t>
        <a:bodyPr/>
        <a:lstStyle/>
        <a:p>
          <a:endParaRPr lang="en-US"/>
        </a:p>
      </dgm:t>
    </dgm:pt>
    <dgm:pt modelId="{035EA889-5F68-44AB-B017-C87698C110F8}" type="pres">
      <dgm:prSet presAssocID="{FABD41CB-2AFB-4F6E-8359-6126D8578B72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F8DB15B-889E-4629-8588-4D55C3A3130D}" type="pres">
      <dgm:prSet presAssocID="{D231E04F-7895-4F88-91C6-523C4B5FB0A0}" presName="composite" presStyleCnt="0"/>
      <dgm:spPr/>
    </dgm:pt>
    <dgm:pt modelId="{E71BBF86-F549-4CF9-90E8-10D47D53A295}" type="pres">
      <dgm:prSet presAssocID="{D231E04F-7895-4F88-91C6-523C4B5FB0A0}" presName="par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9B4A77-A2B2-4BE2-95D4-2E595F727989}" type="pres">
      <dgm:prSet presAssocID="{D231E04F-7895-4F88-91C6-523C4B5FB0A0}" presName="parSh" presStyleLbl="node1" presStyleIdx="0" presStyleCnt="6"/>
      <dgm:spPr/>
      <dgm:t>
        <a:bodyPr/>
        <a:lstStyle/>
        <a:p>
          <a:endParaRPr lang="en-US"/>
        </a:p>
      </dgm:t>
    </dgm:pt>
    <dgm:pt modelId="{D7C45076-1E24-4ABB-A01D-D661D20C8DE2}" type="pres">
      <dgm:prSet presAssocID="{D231E04F-7895-4F88-91C6-523C4B5FB0A0}" presName="desTx" presStyleLbl="fgAcc1" presStyleIdx="0" presStyleCnt="6" custScaleX="134837" custScaleY="47456" custLinFactNeighborX="2610" custLinFactNeighborY="-930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F730371-088A-4CE5-9C93-E7886EC3CAF7}" type="pres">
      <dgm:prSet presAssocID="{315D7C17-6FAA-4546-994B-7C7D927E0439}" presName="sibTrans" presStyleLbl="sibTrans2D1" presStyleIdx="0" presStyleCnt="5"/>
      <dgm:spPr/>
      <dgm:t>
        <a:bodyPr/>
        <a:lstStyle/>
        <a:p>
          <a:endParaRPr lang="en-US"/>
        </a:p>
      </dgm:t>
    </dgm:pt>
    <dgm:pt modelId="{B16AF966-7C0A-47D6-89DC-DC9385CE2A97}" type="pres">
      <dgm:prSet presAssocID="{315D7C17-6FAA-4546-994B-7C7D927E0439}" presName="connTx" presStyleLbl="sibTrans2D1" presStyleIdx="0" presStyleCnt="5"/>
      <dgm:spPr/>
      <dgm:t>
        <a:bodyPr/>
        <a:lstStyle/>
        <a:p>
          <a:endParaRPr lang="en-US"/>
        </a:p>
      </dgm:t>
    </dgm:pt>
    <dgm:pt modelId="{1D3E0E5F-80D2-4B37-A9A6-012620263FC3}" type="pres">
      <dgm:prSet presAssocID="{15F24450-FC1B-4B6A-9F46-A436C7FB1963}" presName="composite" presStyleCnt="0"/>
      <dgm:spPr/>
    </dgm:pt>
    <dgm:pt modelId="{E5AE3354-2F7F-469B-ACEE-9F72F65E0F03}" type="pres">
      <dgm:prSet presAssocID="{15F24450-FC1B-4B6A-9F46-A436C7FB1963}" presName="parTx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7D547F-D4B6-4B1D-A70A-633F1117CEF0}" type="pres">
      <dgm:prSet presAssocID="{15F24450-FC1B-4B6A-9F46-A436C7FB1963}" presName="parSh" presStyleLbl="node1" presStyleIdx="1" presStyleCnt="6"/>
      <dgm:spPr/>
      <dgm:t>
        <a:bodyPr/>
        <a:lstStyle/>
        <a:p>
          <a:endParaRPr lang="en-US"/>
        </a:p>
      </dgm:t>
    </dgm:pt>
    <dgm:pt modelId="{8A2E09A2-4455-44F7-8C5C-B2C645DA9D38}" type="pres">
      <dgm:prSet presAssocID="{15F24450-FC1B-4B6A-9F46-A436C7FB1963}" presName="desTx" presStyleLbl="fgAcc1" presStyleIdx="1" presStyleCnt="6" custScaleX="135441" custScaleY="52427" custLinFactNeighborX="-14823" custLinFactNeighborY="-579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61CB43-9E5F-4FC4-AB33-A202B1DB4970}" type="pres">
      <dgm:prSet presAssocID="{27B430F2-5F64-4C69-934C-6EEBAAAB04E5}" presName="sibTrans" presStyleLbl="sibTrans2D1" presStyleIdx="1" presStyleCnt="5"/>
      <dgm:spPr/>
      <dgm:t>
        <a:bodyPr/>
        <a:lstStyle/>
        <a:p>
          <a:endParaRPr lang="en-US"/>
        </a:p>
      </dgm:t>
    </dgm:pt>
    <dgm:pt modelId="{9AA8DD09-0CCE-4C53-91DB-AA1C83D178D8}" type="pres">
      <dgm:prSet presAssocID="{27B430F2-5F64-4C69-934C-6EEBAAAB04E5}" presName="connTx" presStyleLbl="sibTrans2D1" presStyleIdx="1" presStyleCnt="5"/>
      <dgm:spPr/>
      <dgm:t>
        <a:bodyPr/>
        <a:lstStyle/>
        <a:p>
          <a:endParaRPr lang="en-US"/>
        </a:p>
      </dgm:t>
    </dgm:pt>
    <dgm:pt modelId="{92FF6B94-F808-4271-B735-CFE99A458D48}" type="pres">
      <dgm:prSet presAssocID="{899D06F8-9812-4271-A29E-A74E19AA792A}" presName="composite" presStyleCnt="0"/>
      <dgm:spPr/>
    </dgm:pt>
    <dgm:pt modelId="{B4440051-EE73-417E-A096-C2165F61E949}" type="pres">
      <dgm:prSet presAssocID="{899D06F8-9812-4271-A29E-A74E19AA792A}" presName="parTx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47FC75-5871-4CD0-A37E-AC8C88DA57ED}" type="pres">
      <dgm:prSet presAssocID="{899D06F8-9812-4271-A29E-A74E19AA792A}" presName="parSh" presStyleLbl="node1" presStyleIdx="2" presStyleCnt="6"/>
      <dgm:spPr/>
      <dgm:t>
        <a:bodyPr/>
        <a:lstStyle/>
        <a:p>
          <a:endParaRPr lang="en-US"/>
        </a:p>
      </dgm:t>
    </dgm:pt>
    <dgm:pt modelId="{9CB98C52-7315-4184-AD12-B5CC105CA340}" type="pres">
      <dgm:prSet presAssocID="{899D06F8-9812-4271-A29E-A74E19AA792A}" presName="desTx" presStyleLbl="fgAcc1" presStyleIdx="2" presStyleCnt="6" custScaleX="147309" custScaleY="58879" custLinFactNeighborX="5972" custLinFactNeighborY="-29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16D1AF-AE2B-47A9-ADA6-5EFB5336456E}" type="pres">
      <dgm:prSet presAssocID="{90E7DD06-EB04-4E0D-87B7-61D1BBA9F2E3}" presName="sibTrans" presStyleLbl="sibTrans2D1" presStyleIdx="2" presStyleCnt="5"/>
      <dgm:spPr/>
      <dgm:t>
        <a:bodyPr/>
        <a:lstStyle/>
        <a:p>
          <a:endParaRPr lang="en-US"/>
        </a:p>
      </dgm:t>
    </dgm:pt>
    <dgm:pt modelId="{C3300C1E-E339-415F-BAEA-614E99B325F5}" type="pres">
      <dgm:prSet presAssocID="{90E7DD06-EB04-4E0D-87B7-61D1BBA9F2E3}" presName="connTx" presStyleLbl="sibTrans2D1" presStyleIdx="2" presStyleCnt="5"/>
      <dgm:spPr/>
      <dgm:t>
        <a:bodyPr/>
        <a:lstStyle/>
        <a:p>
          <a:endParaRPr lang="en-US"/>
        </a:p>
      </dgm:t>
    </dgm:pt>
    <dgm:pt modelId="{4740DCF2-BFFA-409E-AADB-CA337145C0EE}" type="pres">
      <dgm:prSet presAssocID="{46DE4BD5-C26C-478B-998A-F2880ECFD0B7}" presName="composite" presStyleCnt="0"/>
      <dgm:spPr/>
    </dgm:pt>
    <dgm:pt modelId="{AF850F6B-E7C5-4A29-89AC-8677DF6E8730}" type="pres">
      <dgm:prSet presAssocID="{46DE4BD5-C26C-478B-998A-F2880ECFD0B7}" presName="parTx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B9E3F-782B-4AAF-BC4C-769167C6C148}" type="pres">
      <dgm:prSet presAssocID="{46DE4BD5-C26C-478B-998A-F2880ECFD0B7}" presName="parSh" presStyleLbl="node1" presStyleIdx="3" presStyleCnt="6"/>
      <dgm:spPr/>
      <dgm:t>
        <a:bodyPr/>
        <a:lstStyle/>
        <a:p>
          <a:endParaRPr lang="en-US"/>
        </a:p>
      </dgm:t>
    </dgm:pt>
    <dgm:pt modelId="{E52457FB-75CF-443B-971C-9A50D1B1D373}" type="pres">
      <dgm:prSet presAssocID="{46DE4BD5-C26C-478B-998A-F2880ECFD0B7}" presName="desTx" presStyleLbl="fgAcc1" presStyleIdx="3" presStyleCnt="6" custScaleX="159086" custScaleY="5710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E7A5B7-9389-4201-AC71-051074997ED2}" type="pres">
      <dgm:prSet presAssocID="{AFE4B66B-B90F-4F90-AC14-F7939DC917AB}" presName="sibTrans" presStyleLbl="sibTrans2D1" presStyleIdx="3" presStyleCnt="5"/>
      <dgm:spPr/>
      <dgm:t>
        <a:bodyPr/>
        <a:lstStyle/>
        <a:p>
          <a:endParaRPr lang="en-US"/>
        </a:p>
      </dgm:t>
    </dgm:pt>
    <dgm:pt modelId="{FE3E2CCA-4884-4D7B-8648-DE5C55E6A3F1}" type="pres">
      <dgm:prSet presAssocID="{AFE4B66B-B90F-4F90-AC14-F7939DC917AB}" presName="connTx" presStyleLbl="sibTrans2D1" presStyleIdx="3" presStyleCnt="5"/>
      <dgm:spPr/>
      <dgm:t>
        <a:bodyPr/>
        <a:lstStyle/>
        <a:p>
          <a:endParaRPr lang="en-US"/>
        </a:p>
      </dgm:t>
    </dgm:pt>
    <dgm:pt modelId="{0B38151B-7B4D-49B0-896C-791FA5AD3645}" type="pres">
      <dgm:prSet presAssocID="{852C90BC-DD31-4027-87A7-8C6E986021A7}" presName="composite" presStyleCnt="0"/>
      <dgm:spPr/>
    </dgm:pt>
    <dgm:pt modelId="{11D8F62F-130B-4A94-B601-6638A84389D6}" type="pres">
      <dgm:prSet presAssocID="{852C90BC-DD31-4027-87A7-8C6E986021A7}" presName="parTx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BC0519-0D94-4417-B179-3FED0EA82F07}" type="pres">
      <dgm:prSet presAssocID="{852C90BC-DD31-4027-87A7-8C6E986021A7}" presName="parSh" presStyleLbl="node1" presStyleIdx="4" presStyleCnt="6"/>
      <dgm:spPr/>
      <dgm:t>
        <a:bodyPr/>
        <a:lstStyle/>
        <a:p>
          <a:endParaRPr lang="en-US"/>
        </a:p>
      </dgm:t>
    </dgm:pt>
    <dgm:pt modelId="{0317C07A-0169-448E-8355-827AC0402430}" type="pres">
      <dgm:prSet presAssocID="{852C90BC-DD31-4027-87A7-8C6E986021A7}" presName="desTx" presStyleLbl="fgAcc1" presStyleIdx="4" presStyleCnt="6" custScaleX="129961" custScaleY="69593" custLinFactNeighborX="-12855" custLinFactNeighborY="1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D8DECD-3515-4997-86C2-795869586B44}" type="pres">
      <dgm:prSet presAssocID="{7407E13B-930F-41DB-A51E-EE107BFAB35B}" presName="sibTrans" presStyleLbl="sibTrans2D1" presStyleIdx="4" presStyleCnt="5"/>
      <dgm:spPr/>
      <dgm:t>
        <a:bodyPr/>
        <a:lstStyle/>
        <a:p>
          <a:endParaRPr lang="en-US"/>
        </a:p>
      </dgm:t>
    </dgm:pt>
    <dgm:pt modelId="{E747E504-6BFC-4963-B200-441C504B5D48}" type="pres">
      <dgm:prSet presAssocID="{7407E13B-930F-41DB-A51E-EE107BFAB35B}" presName="connTx" presStyleLbl="sibTrans2D1" presStyleIdx="4" presStyleCnt="5"/>
      <dgm:spPr/>
      <dgm:t>
        <a:bodyPr/>
        <a:lstStyle/>
        <a:p>
          <a:endParaRPr lang="en-US"/>
        </a:p>
      </dgm:t>
    </dgm:pt>
    <dgm:pt modelId="{6A9F2377-AE36-44BF-A100-A93ED2D9570F}" type="pres">
      <dgm:prSet presAssocID="{7DAC76CB-A12F-42D6-9EFD-62022058487B}" presName="composite" presStyleCnt="0"/>
      <dgm:spPr/>
    </dgm:pt>
    <dgm:pt modelId="{12321A5F-DE45-4218-A120-49ED5AAFACF2}" type="pres">
      <dgm:prSet presAssocID="{7DAC76CB-A12F-42D6-9EFD-62022058487B}" presName="parTx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510024-DC4E-489D-A7D6-8B5DE272544D}" type="pres">
      <dgm:prSet presAssocID="{7DAC76CB-A12F-42D6-9EFD-62022058487B}" presName="parSh" presStyleLbl="node1" presStyleIdx="5" presStyleCnt="6"/>
      <dgm:spPr/>
      <dgm:t>
        <a:bodyPr/>
        <a:lstStyle/>
        <a:p>
          <a:endParaRPr lang="en-US"/>
        </a:p>
      </dgm:t>
    </dgm:pt>
    <dgm:pt modelId="{129FEBFD-5E5C-420D-8708-BB50740E9BBD}" type="pres">
      <dgm:prSet presAssocID="{7DAC76CB-A12F-42D6-9EFD-62022058487B}" presName="desTx" presStyleLbl="fgAcc1" presStyleIdx="5" presStyleCnt="6" custScaleX="161369" custScaleY="100580" custLinFactNeighborX="-17960" custLinFactNeighborY="218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9A0D95A-B5DB-4BA5-A890-894CF8B398E7}" type="presOf" srcId="{327CA4A1-1B59-445F-B862-08BEA44C37AD}" destId="{8A2E09A2-4455-44F7-8C5C-B2C645DA9D38}" srcOrd="0" destOrd="0" presId="urn:microsoft.com/office/officeart/2005/8/layout/process3"/>
    <dgm:cxn modelId="{DF924ED1-E23C-4741-A7A2-9AF7450443BF}" type="presOf" srcId="{15F24450-FC1B-4B6A-9F46-A436C7FB1963}" destId="{E5AE3354-2F7F-469B-ACEE-9F72F65E0F03}" srcOrd="0" destOrd="0" presId="urn:microsoft.com/office/officeart/2005/8/layout/process3"/>
    <dgm:cxn modelId="{CF6B82C7-7407-4499-90D7-484C110EF6EA}" type="presOf" srcId="{7407E13B-930F-41DB-A51E-EE107BFAB35B}" destId="{E747E504-6BFC-4963-B200-441C504B5D48}" srcOrd="1" destOrd="0" presId="urn:microsoft.com/office/officeart/2005/8/layout/process3"/>
    <dgm:cxn modelId="{A121B6A0-720D-4990-8C72-20BC728DFAF2}" type="presOf" srcId="{FABD41CB-2AFB-4F6E-8359-6126D8578B72}" destId="{035EA889-5F68-44AB-B017-C87698C110F8}" srcOrd="0" destOrd="0" presId="urn:microsoft.com/office/officeart/2005/8/layout/process3"/>
    <dgm:cxn modelId="{C2377B7C-EC03-48E6-9336-010AB718D233}" srcId="{15F24450-FC1B-4B6A-9F46-A436C7FB1963}" destId="{327CA4A1-1B59-445F-B862-08BEA44C37AD}" srcOrd="0" destOrd="0" parTransId="{C57D543A-1266-4131-AD4A-726E30692120}" sibTransId="{70CD863D-814B-490F-82F9-E757CE025D3C}"/>
    <dgm:cxn modelId="{EB0EA9F8-F195-4F1C-98C6-0E6D5A1242E9}" type="presOf" srcId="{852C90BC-DD31-4027-87A7-8C6E986021A7}" destId="{8ABC0519-0D94-4417-B179-3FED0EA82F07}" srcOrd="1" destOrd="0" presId="urn:microsoft.com/office/officeart/2005/8/layout/process3"/>
    <dgm:cxn modelId="{F895DE42-5926-4DD1-B1FB-B9858EFFC1F6}" srcId="{7DAC76CB-A12F-42D6-9EFD-62022058487B}" destId="{740EA0FD-11C2-4C82-9340-8B475E76E2E4}" srcOrd="0" destOrd="0" parTransId="{03A2A1E6-5157-4741-82B9-7E051E791BE4}" sibTransId="{5D780966-1536-405D-A069-947153AE298F}"/>
    <dgm:cxn modelId="{3C4B929C-6A25-4D13-AF5D-8310CE6158CC}" type="presOf" srcId="{FB76C294-621C-479E-917E-B3D242988CD0}" destId="{D7C45076-1E24-4ABB-A01D-D661D20C8DE2}" srcOrd="0" destOrd="0" presId="urn:microsoft.com/office/officeart/2005/8/layout/process3"/>
    <dgm:cxn modelId="{EEBDEFB7-E4D1-4BEE-9D4B-623C8A667968}" type="presOf" srcId="{46DE4BD5-C26C-478B-998A-F2880ECFD0B7}" destId="{AF850F6B-E7C5-4A29-89AC-8677DF6E8730}" srcOrd="0" destOrd="0" presId="urn:microsoft.com/office/officeart/2005/8/layout/process3"/>
    <dgm:cxn modelId="{3F8077E6-DB44-4066-8074-6EBC7A3CE635}" type="presOf" srcId="{D231E04F-7895-4F88-91C6-523C4B5FB0A0}" destId="{E71BBF86-F549-4CF9-90E8-10D47D53A295}" srcOrd="0" destOrd="0" presId="urn:microsoft.com/office/officeart/2005/8/layout/process3"/>
    <dgm:cxn modelId="{42829BD2-03CC-490D-B8BA-EFD99ED5952F}" srcId="{FABD41CB-2AFB-4F6E-8359-6126D8578B72}" destId="{46DE4BD5-C26C-478B-998A-F2880ECFD0B7}" srcOrd="3" destOrd="0" parTransId="{AFAC62DF-5975-4640-B821-25A71A85038C}" sibTransId="{AFE4B66B-B90F-4F90-AC14-F7939DC917AB}"/>
    <dgm:cxn modelId="{A923D5A5-67AB-4A5A-9961-2290BC829D54}" type="presOf" srcId="{46DE4BD5-C26C-478B-998A-F2880ECFD0B7}" destId="{4F4B9E3F-782B-4AAF-BC4C-769167C6C148}" srcOrd="1" destOrd="0" presId="urn:microsoft.com/office/officeart/2005/8/layout/process3"/>
    <dgm:cxn modelId="{DE93E45E-F993-44CE-B9FB-BD46D8F95F58}" srcId="{FABD41CB-2AFB-4F6E-8359-6126D8578B72}" destId="{15F24450-FC1B-4B6A-9F46-A436C7FB1963}" srcOrd="1" destOrd="0" parTransId="{1E0755A1-AF9A-44EC-990A-5CD2523F78D3}" sibTransId="{27B430F2-5F64-4C69-934C-6EEBAAAB04E5}"/>
    <dgm:cxn modelId="{B7B6B6BF-0A29-484D-B263-CCA5A81DC173}" type="presOf" srcId="{852C90BC-DD31-4027-87A7-8C6E986021A7}" destId="{11D8F62F-130B-4A94-B601-6638A84389D6}" srcOrd="0" destOrd="0" presId="urn:microsoft.com/office/officeart/2005/8/layout/process3"/>
    <dgm:cxn modelId="{5D64A740-BE20-4FEE-9020-D604377EA299}" srcId="{FABD41CB-2AFB-4F6E-8359-6126D8578B72}" destId="{D231E04F-7895-4F88-91C6-523C4B5FB0A0}" srcOrd="0" destOrd="0" parTransId="{EB8663BA-76AC-4596-9E0E-C783A57DFF06}" sibTransId="{315D7C17-6FAA-4546-994B-7C7D927E0439}"/>
    <dgm:cxn modelId="{2D29CA79-0E1A-4B1D-8813-FA262EACDA45}" type="presOf" srcId="{899D06F8-9812-4271-A29E-A74E19AA792A}" destId="{8047FC75-5871-4CD0-A37E-AC8C88DA57ED}" srcOrd="1" destOrd="0" presId="urn:microsoft.com/office/officeart/2005/8/layout/process3"/>
    <dgm:cxn modelId="{472D7EFA-5CDF-43A2-9E10-D22F45C5F2C0}" srcId="{FABD41CB-2AFB-4F6E-8359-6126D8578B72}" destId="{899D06F8-9812-4271-A29E-A74E19AA792A}" srcOrd="2" destOrd="0" parTransId="{2F537699-45A9-4842-884F-773BB5E0E44D}" sibTransId="{90E7DD06-EB04-4E0D-87B7-61D1BBA9F2E3}"/>
    <dgm:cxn modelId="{6234AC97-5CFF-4AC2-9608-66F91D3775F1}" srcId="{852C90BC-DD31-4027-87A7-8C6E986021A7}" destId="{29421018-FF2A-41DD-91BA-0095D87B028D}" srcOrd="0" destOrd="0" parTransId="{BC2C654B-76FD-493A-8BBA-694394F2C152}" sibTransId="{6311B58F-BFE5-4A05-BAB5-53DF976728BF}"/>
    <dgm:cxn modelId="{B9F36531-44CF-4587-BC82-39E0625402F0}" type="presOf" srcId="{D231E04F-7895-4F88-91C6-523C4B5FB0A0}" destId="{9A9B4A77-A2B2-4BE2-95D4-2E595F727989}" srcOrd="1" destOrd="0" presId="urn:microsoft.com/office/officeart/2005/8/layout/process3"/>
    <dgm:cxn modelId="{C9C39601-2BA8-44CB-964E-91E119100407}" type="presOf" srcId="{7DAC76CB-A12F-42D6-9EFD-62022058487B}" destId="{A9510024-DC4E-489D-A7D6-8B5DE272544D}" srcOrd="1" destOrd="0" presId="urn:microsoft.com/office/officeart/2005/8/layout/process3"/>
    <dgm:cxn modelId="{F7237C7C-1079-4E5D-8D0D-57F8CE8D2297}" type="presOf" srcId="{90E7DD06-EB04-4E0D-87B7-61D1BBA9F2E3}" destId="{C3300C1E-E339-415F-BAEA-614E99B325F5}" srcOrd="1" destOrd="0" presId="urn:microsoft.com/office/officeart/2005/8/layout/process3"/>
    <dgm:cxn modelId="{0AFA5AB7-ABAB-43AE-93E7-EA8D3AD755C0}" type="presOf" srcId="{AFE4B66B-B90F-4F90-AC14-F7939DC917AB}" destId="{FE3E2CCA-4884-4D7B-8648-DE5C55E6A3F1}" srcOrd="1" destOrd="0" presId="urn:microsoft.com/office/officeart/2005/8/layout/process3"/>
    <dgm:cxn modelId="{323A26B6-C2CC-49E6-B8C2-072BE2FD0039}" type="presOf" srcId="{27B430F2-5F64-4C69-934C-6EEBAAAB04E5}" destId="{F261CB43-9E5F-4FC4-AB33-A202B1DB4970}" srcOrd="0" destOrd="0" presId="urn:microsoft.com/office/officeart/2005/8/layout/process3"/>
    <dgm:cxn modelId="{E7512890-F4A8-4C2B-A13A-C1644FD88AB0}" type="presOf" srcId="{90E7DD06-EB04-4E0D-87B7-61D1BBA9F2E3}" destId="{5B16D1AF-AE2B-47A9-ADA6-5EFB5336456E}" srcOrd="0" destOrd="0" presId="urn:microsoft.com/office/officeart/2005/8/layout/process3"/>
    <dgm:cxn modelId="{9D782F41-B499-4FDD-87AC-03507F3A506E}" type="presOf" srcId="{AFE4B66B-B90F-4F90-AC14-F7939DC917AB}" destId="{BAE7A5B7-9389-4201-AC71-051074997ED2}" srcOrd="0" destOrd="0" presId="urn:microsoft.com/office/officeart/2005/8/layout/process3"/>
    <dgm:cxn modelId="{ECB4F9F3-76C2-4BD9-9A30-D47DADB7548F}" type="presOf" srcId="{899D06F8-9812-4271-A29E-A74E19AA792A}" destId="{B4440051-EE73-417E-A096-C2165F61E949}" srcOrd="0" destOrd="0" presId="urn:microsoft.com/office/officeart/2005/8/layout/process3"/>
    <dgm:cxn modelId="{02F4F4BD-822A-4232-AF72-64D83891818E}" type="presOf" srcId="{315D7C17-6FAA-4546-994B-7C7D927E0439}" destId="{DF730371-088A-4CE5-9C93-E7886EC3CAF7}" srcOrd="0" destOrd="0" presId="urn:microsoft.com/office/officeart/2005/8/layout/process3"/>
    <dgm:cxn modelId="{874C7424-021C-4731-BCA5-697DEFE21331}" type="presOf" srcId="{7407E13B-930F-41DB-A51E-EE107BFAB35B}" destId="{43D8DECD-3515-4997-86C2-795869586B44}" srcOrd="0" destOrd="0" presId="urn:microsoft.com/office/officeart/2005/8/layout/process3"/>
    <dgm:cxn modelId="{16AE00C7-C8F3-4247-BBE1-ABC71D21240F}" type="presOf" srcId="{70B55D83-4B92-461B-B384-9347C0D1FDEE}" destId="{E52457FB-75CF-443B-971C-9A50D1B1D373}" srcOrd="0" destOrd="0" presId="urn:microsoft.com/office/officeart/2005/8/layout/process3"/>
    <dgm:cxn modelId="{B07926E6-FCA2-4446-8FE4-52384E9B98C4}" srcId="{46DE4BD5-C26C-478B-998A-F2880ECFD0B7}" destId="{70B55D83-4B92-461B-B384-9347C0D1FDEE}" srcOrd="0" destOrd="0" parTransId="{25351ECB-85BD-4AAC-A140-BF9659BB5C1A}" sibTransId="{86D09FF0-D91D-45DB-8D77-FBDCA5F52880}"/>
    <dgm:cxn modelId="{13A15BCB-920D-45E0-8C4D-6E9F756D8C9A}" type="presOf" srcId="{29421018-FF2A-41DD-91BA-0095D87B028D}" destId="{0317C07A-0169-448E-8355-827AC0402430}" srcOrd="0" destOrd="0" presId="urn:microsoft.com/office/officeart/2005/8/layout/process3"/>
    <dgm:cxn modelId="{2D90D52A-8CDC-4822-8F42-AA0E08A01481}" type="presOf" srcId="{15F24450-FC1B-4B6A-9F46-A436C7FB1963}" destId="{2F7D547F-D4B6-4B1D-A70A-633F1117CEF0}" srcOrd="1" destOrd="0" presId="urn:microsoft.com/office/officeart/2005/8/layout/process3"/>
    <dgm:cxn modelId="{23DE46D7-FF22-47D1-B43C-6236B9F67E7D}" type="presOf" srcId="{7DAC76CB-A12F-42D6-9EFD-62022058487B}" destId="{12321A5F-DE45-4218-A120-49ED5AAFACF2}" srcOrd="0" destOrd="0" presId="urn:microsoft.com/office/officeart/2005/8/layout/process3"/>
    <dgm:cxn modelId="{21FDFA21-E528-4489-8ACB-973C1CE6DA5E}" srcId="{899D06F8-9812-4271-A29E-A74E19AA792A}" destId="{21CCC66A-338A-4F21-A0E9-76BD8D9CF8A6}" srcOrd="0" destOrd="0" parTransId="{7F1DF581-FF93-4E20-9C6D-B3ED0BE1B3DB}" sibTransId="{2B0CCDF8-41B9-4537-ACE2-DDB63B3922C8}"/>
    <dgm:cxn modelId="{3D515CBB-60FC-4761-9CE7-AD70AE88B9E1}" srcId="{FABD41CB-2AFB-4F6E-8359-6126D8578B72}" destId="{7DAC76CB-A12F-42D6-9EFD-62022058487B}" srcOrd="5" destOrd="0" parTransId="{BC47063D-87E9-4086-A0B0-E0E1A1DADFD2}" sibTransId="{1D6DB874-65DB-4F35-80CC-BFD12196D62A}"/>
    <dgm:cxn modelId="{11F60264-A7AD-45A7-ACA4-3375EF448E95}" type="presOf" srcId="{21CCC66A-338A-4F21-A0E9-76BD8D9CF8A6}" destId="{9CB98C52-7315-4184-AD12-B5CC105CA340}" srcOrd="0" destOrd="0" presId="urn:microsoft.com/office/officeart/2005/8/layout/process3"/>
    <dgm:cxn modelId="{37537915-8EF8-490F-A56F-5276B1ABBF05}" srcId="{FABD41CB-2AFB-4F6E-8359-6126D8578B72}" destId="{852C90BC-DD31-4027-87A7-8C6E986021A7}" srcOrd="4" destOrd="0" parTransId="{B3A8BE2C-F455-4BBB-90FF-53EF99920928}" sibTransId="{7407E13B-930F-41DB-A51E-EE107BFAB35B}"/>
    <dgm:cxn modelId="{81F1C871-E699-4314-89C1-E7C198CA64CF}" type="presOf" srcId="{740EA0FD-11C2-4C82-9340-8B475E76E2E4}" destId="{129FEBFD-5E5C-420D-8708-BB50740E9BBD}" srcOrd="0" destOrd="0" presId="urn:microsoft.com/office/officeart/2005/8/layout/process3"/>
    <dgm:cxn modelId="{FBDED58A-151E-4F40-A597-586CA652CE12}" type="presOf" srcId="{27B430F2-5F64-4C69-934C-6EEBAAAB04E5}" destId="{9AA8DD09-0CCE-4C53-91DB-AA1C83D178D8}" srcOrd="1" destOrd="0" presId="urn:microsoft.com/office/officeart/2005/8/layout/process3"/>
    <dgm:cxn modelId="{FA687D4D-F982-4B47-949D-67F6F04E5369}" type="presOf" srcId="{315D7C17-6FAA-4546-994B-7C7D927E0439}" destId="{B16AF966-7C0A-47D6-89DC-DC9385CE2A97}" srcOrd="1" destOrd="0" presId="urn:microsoft.com/office/officeart/2005/8/layout/process3"/>
    <dgm:cxn modelId="{ECA10CFE-4B48-4061-9EC5-6C1365A80A93}" srcId="{D231E04F-7895-4F88-91C6-523C4B5FB0A0}" destId="{FB76C294-621C-479E-917E-B3D242988CD0}" srcOrd="0" destOrd="0" parTransId="{3407F6F8-2433-4050-B709-C6D437314A0E}" sibTransId="{FE921F4E-B93B-4F29-B34F-6F3154A69176}"/>
    <dgm:cxn modelId="{4FEA3D61-E249-4677-9CD1-3D5CF7DAB758}" type="presParOf" srcId="{035EA889-5F68-44AB-B017-C87698C110F8}" destId="{7F8DB15B-889E-4629-8588-4D55C3A3130D}" srcOrd="0" destOrd="0" presId="urn:microsoft.com/office/officeart/2005/8/layout/process3"/>
    <dgm:cxn modelId="{4C278471-8D84-4087-A5A6-D2FDBAA552B3}" type="presParOf" srcId="{7F8DB15B-889E-4629-8588-4D55C3A3130D}" destId="{E71BBF86-F549-4CF9-90E8-10D47D53A295}" srcOrd="0" destOrd="0" presId="urn:microsoft.com/office/officeart/2005/8/layout/process3"/>
    <dgm:cxn modelId="{DDDCCBFE-5ED2-4A69-8230-699F5EF21B29}" type="presParOf" srcId="{7F8DB15B-889E-4629-8588-4D55C3A3130D}" destId="{9A9B4A77-A2B2-4BE2-95D4-2E595F727989}" srcOrd="1" destOrd="0" presId="urn:microsoft.com/office/officeart/2005/8/layout/process3"/>
    <dgm:cxn modelId="{2466463A-9537-4BD7-AEDD-1419B7EBE796}" type="presParOf" srcId="{7F8DB15B-889E-4629-8588-4D55C3A3130D}" destId="{D7C45076-1E24-4ABB-A01D-D661D20C8DE2}" srcOrd="2" destOrd="0" presId="urn:microsoft.com/office/officeart/2005/8/layout/process3"/>
    <dgm:cxn modelId="{D8C2170A-BC05-46D9-92D2-18434DB234F1}" type="presParOf" srcId="{035EA889-5F68-44AB-B017-C87698C110F8}" destId="{DF730371-088A-4CE5-9C93-E7886EC3CAF7}" srcOrd="1" destOrd="0" presId="urn:microsoft.com/office/officeart/2005/8/layout/process3"/>
    <dgm:cxn modelId="{09960777-63BF-4305-9ED1-C6C2F74A9F2B}" type="presParOf" srcId="{DF730371-088A-4CE5-9C93-E7886EC3CAF7}" destId="{B16AF966-7C0A-47D6-89DC-DC9385CE2A97}" srcOrd="0" destOrd="0" presId="urn:microsoft.com/office/officeart/2005/8/layout/process3"/>
    <dgm:cxn modelId="{30334D47-D605-48A1-B014-C0C4C996D423}" type="presParOf" srcId="{035EA889-5F68-44AB-B017-C87698C110F8}" destId="{1D3E0E5F-80D2-4B37-A9A6-012620263FC3}" srcOrd="2" destOrd="0" presId="urn:microsoft.com/office/officeart/2005/8/layout/process3"/>
    <dgm:cxn modelId="{58B5877A-9D4A-4C3C-8616-28E068153F7C}" type="presParOf" srcId="{1D3E0E5F-80D2-4B37-A9A6-012620263FC3}" destId="{E5AE3354-2F7F-469B-ACEE-9F72F65E0F03}" srcOrd="0" destOrd="0" presId="urn:microsoft.com/office/officeart/2005/8/layout/process3"/>
    <dgm:cxn modelId="{953F517C-76D3-4E77-AFC7-A3499B543A15}" type="presParOf" srcId="{1D3E0E5F-80D2-4B37-A9A6-012620263FC3}" destId="{2F7D547F-D4B6-4B1D-A70A-633F1117CEF0}" srcOrd="1" destOrd="0" presId="urn:microsoft.com/office/officeart/2005/8/layout/process3"/>
    <dgm:cxn modelId="{524542C0-F4F7-455A-99C9-9622BB1A6443}" type="presParOf" srcId="{1D3E0E5F-80D2-4B37-A9A6-012620263FC3}" destId="{8A2E09A2-4455-44F7-8C5C-B2C645DA9D38}" srcOrd="2" destOrd="0" presId="urn:microsoft.com/office/officeart/2005/8/layout/process3"/>
    <dgm:cxn modelId="{EB349B8D-3A8F-4FF4-960B-9B6EF1584498}" type="presParOf" srcId="{035EA889-5F68-44AB-B017-C87698C110F8}" destId="{F261CB43-9E5F-4FC4-AB33-A202B1DB4970}" srcOrd="3" destOrd="0" presId="urn:microsoft.com/office/officeart/2005/8/layout/process3"/>
    <dgm:cxn modelId="{A3DD0931-5EDE-4FBD-8CD5-41A72A06AEDB}" type="presParOf" srcId="{F261CB43-9E5F-4FC4-AB33-A202B1DB4970}" destId="{9AA8DD09-0CCE-4C53-91DB-AA1C83D178D8}" srcOrd="0" destOrd="0" presId="urn:microsoft.com/office/officeart/2005/8/layout/process3"/>
    <dgm:cxn modelId="{BB10716E-9BE5-416E-9245-6E73425B5979}" type="presParOf" srcId="{035EA889-5F68-44AB-B017-C87698C110F8}" destId="{92FF6B94-F808-4271-B735-CFE99A458D48}" srcOrd="4" destOrd="0" presId="urn:microsoft.com/office/officeart/2005/8/layout/process3"/>
    <dgm:cxn modelId="{F389637D-AAF6-4609-AD5A-46431A9EB3CB}" type="presParOf" srcId="{92FF6B94-F808-4271-B735-CFE99A458D48}" destId="{B4440051-EE73-417E-A096-C2165F61E949}" srcOrd="0" destOrd="0" presId="urn:microsoft.com/office/officeart/2005/8/layout/process3"/>
    <dgm:cxn modelId="{28DB3F3A-2FFD-4DE6-9002-D3B2E6C1305C}" type="presParOf" srcId="{92FF6B94-F808-4271-B735-CFE99A458D48}" destId="{8047FC75-5871-4CD0-A37E-AC8C88DA57ED}" srcOrd="1" destOrd="0" presId="urn:microsoft.com/office/officeart/2005/8/layout/process3"/>
    <dgm:cxn modelId="{B2EDC0E4-444F-487F-99BE-D4CAF727AD3E}" type="presParOf" srcId="{92FF6B94-F808-4271-B735-CFE99A458D48}" destId="{9CB98C52-7315-4184-AD12-B5CC105CA340}" srcOrd="2" destOrd="0" presId="urn:microsoft.com/office/officeart/2005/8/layout/process3"/>
    <dgm:cxn modelId="{9213DF3C-5372-4DF9-98ED-C5D891E41268}" type="presParOf" srcId="{035EA889-5F68-44AB-B017-C87698C110F8}" destId="{5B16D1AF-AE2B-47A9-ADA6-5EFB5336456E}" srcOrd="5" destOrd="0" presId="urn:microsoft.com/office/officeart/2005/8/layout/process3"/>
    <dgm:cxn modelId="{5958EB8E-67E8-42DB-8940-EE038A70C846}" type="presParOf" srcId="{5B16D1AF-AE2B-47A9-ADA6-5EFB5336456E}" destId="{C3300C1E-E339-415F-BAEA-614E99B325F5}" srcOrd="0" destOrd="0" presId="urn:microsoft.com/office/officeart/2005/8/layout/process3"/>
    <dgm:cxn modelId="{8058148B-CCA9-4228-864B-F2F742B4F1D3}" type="presParOf" srcId="{035EA889-5F68-44AB-B017-C87698C110F8}" destId="{4740DCF2-BFFA-409E-AADB-CA337145C0EE}" srcOrd="6" destOrd="0" presId="urn:microsoft.com/office/officeart/2005/8/layout/process3"/>
    <dgm:cxn modelId="{7C779411-B0D4-43DA-93DC-29CE427CAA33}" type="presParOf" srcId="{4740DCF2-BFFA-409E-AADB-CA337145C0EE}" destId="{AF850F6B-E7C5-4A29-89AC-8677DF6E8730}" srcOrd="0" destOrd="0" presId="urn:microsoft.com/office/officeart/2005/8/layout/process3"/>
    <dgm:cxn modelId="{8E31B9AB-98C9-4509-9047-845A9C1AEF71}" type="presParOf" srcId="{4740DCF2-BFFA-409E-AADB-CA337145C0EE}" destId="{4F4B9E3F-782B-4AAF-BC4C-769167C6C148}" srcOrd="1" destOrd="0" presId="urn:microsoft.com/office/officeart/2005/8/layout/process3"/>
    <dgm:cxn modelId="{92B5653B-FDDF-4983-88C1-C159BC2C97D3}" type="presParOf" srcId="{4740DCF2-BFFA-409E-AADB-CA337145C0EE}" destId="{E52457FB-75CF-443B-971C-9A50D1B1D373}" srcOrd="2" destOrd="0" presId="urn:microsoft.com/office/officeart/2005/8/layout/process3"/>
    <dgm:cxn modelId="{61231E70-B2E1-413E-89F4-8F71ACE28578}" type="presParOf" srcId="{035EA889-5F68-44AB-B017-C87698C110F8}" destId="{BAE7A5B7-9389-4201-AC71-051074997ED2}" srcOrd="7" destOrd="0" presId="urn:microsoft.com/office/officeart/2005/8/layout/process3"/>
    <dgm:cxn modelId="{7365162C-D457-46BA-8688-2DD3B7DA2A74}" type="presParOf" srcId="{BAE7A5B7-9389-4201-AC71-051074997ED2}" destId="{FE3E2CCA-4884-4D7B-8648-DE5C55E6A3F1}" srcOrd="0" destOrd="0" presId="urn:microsoft.com/office/officeart/2005/8/layout/process3"/>
    <dgm:cxn modelId="{016C111B-AD9F-4E01-ABDC-808F17BEFFCA}" type="presParOf" srcId="{035EA889-5F68-44AB-B017-C87698C110F8}" destId="{0B38151B-7B4D-49B0-896C-791FA5AD3645}" srcOrd="8" destOrd="0" presId="urn:microsoft.com/office/officeart/2005/8/layout/process3"/>
    <dgm:cxn modelId="{7B37ED19-FE63-4A22-9BAD-AC63A1676C0B}" type="presParOf" srcId="{0B38151B-7B4D-49B0-896C-791FA5AD3645}" destId="{11D8F62F-130B-4A94-B601-6638A84389D6}" srcOrd="0" destOrd="0" presId="urn:microsoft.com/office/officeart/2005/8/layout/process3"/>
    <dgm:cxn modelId="{13173507-D79B-49C1-B72F-160D08113132}" type="presParOf" srcId="{0B38151B-7B4D-49B0-896C-791FA5AD3645}" destId="{8ABC0519-0D94-4417-B179-3FED0EA82F07}" srcOrd="1" destOrd="0" presId="urn:microsoft.com/office/officeart/2005/8/layout/process3"/>
    <dgm:cxn modelId="{8B069FD5-6505-4E5A-A13A-4C37A90A970B}" type="presParOf" srcId="{0B38151B-7B4D-49B0-896C-791FA5AD3645}" destId="{0317C07A-0169-448E-8355-827AC0402430}" srcOrd="2" destOrd="0" presId="urn:microsoft.com/office/officeart/2005/8/layout/process3"/>
    <dgm:cxn modelId="{17953CA6-67F0-4918-8B7E-85347B34F9AE}" type="presParOf" srcId="{035EA889-5F68-44AB-B017-C87698C110F8}" destId="{43D8DECD-3515-4997-86C2-795869586B44}" srcOrd="9" destOrd="0" presId="urn:microsoft.com/office/officeart/2005/8/layout/process3"/>
    <dgm:cxn modelId="{EF7FEF40-7B09-4F17-8C5C-CC0733818A2C}" type="presParOf" srcId="{43D8DECD-3515-4997-86C2-795869586B44}" destId="{E747E504-6BFC-4963-B200-441C504B5D48}" srcOrd="0" destOrd="0" presId="urn:microsoft.com/office/officeart/2005/8/layout/process3"/>
    <dgm:cxn modelId="{4C1632D6-D075-48B8-8087-151AEEE1A221}" type="presParOf" srcId="{035EA889-5F68-44AB-B017-C87698C110F8}" destId="{6A9F2377-AE36-44BF-A100-A93ED2D9570F}" srcOrd="10" destOrd="0" presId="urn:microsoft.com/office/officeart/2005/8/layout/process3"/>
    <dgm:cxn modelId="{D20DF644-62F9-444A-8A8B-2DFD15650AB9}" type="presParOf" srcId="{6A9F2377-AE36-44BF-A100-A93ED2D9570F}" destId="{12321A5F-DE45-4218-A120-49ED5AAFACF2}" srcOrd="0" destOrd="0" presId="urn:microsoft.com/office/officeart/2005/8/layout/process3"/>
    <dgm:cxn modelId="{8DED7C9E-AD36-417A-9A85-48BD5276C3B8}" type="presParOf" srcId="{6A9F2377-AE36-44BF-A100-A93ED2D9570F}" destId="{A9510024-DC4E-489D-A7D6-8B5DE272544D}" srcOrd="1" destOrd="0" presId="urn:microsoft.com/office/officeart/2005/8/layout/process3"/>
    <dgm:cxn modelId="{7D2FC81E-269B-4FDA-8156-393286DBF627}" type="presParOf" srcId="{6A9F2377-AE36-44BF-A100-A93ED2D9570F}" destId="{129FEBFD-5E5C-420D-8708-BB50740E9BBD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9B4A77-A2B2-4BE2-95D4-2E595F727989}">
      <dsp:nvSpPr>
        <dsp:cNvPr id="0" name=""/>
        <dsp:cNvSpPr/>
      </dsp:nvSpPr>
      <dsp:spPr>
        <a:xfrm>
          <a:off x="4688" y="1256246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09/2017</a:t>
          </a:r>
        </a:p>
      </dsp:txBody>
      <dsp:txXfrm>
        <a:off x="4688" y="1256246"/>
        <a:ext cx="1012812" cy="338881"/>
      </dsp:txXfrm>
    </dsp:sp>
    <dsp:sp modelId="{D7C45076-1E24-4ABB-A01D-D661D20C8DE2}">
      <dsp:nvSpPr>
        <dsp:cNvPr id="0" name=""/>
        <dsp:cNvSpPr/>
      </dsp:nvSpPr>
      <dsp:spPr>
        <a:xfrm>
          <a:off x="62149" y="1956533"/>
          <a:ext cx="1365646" cy="101083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400" kern="1200" dirty="0"/>
            <a:t>Training of NRL staff on RTCQII</a:t>
          </a:r>
        </a:p>
      </dsp:txBody>
      <dsp:txXfrm>
        <a:off x="91755" y="1986139"/>
        <a:ext cx="1306434" cy="951623"/>
      </dsp:txXfrm>
    </dsp:sp>
    <dsp:sp modelId="{DF730371-088A-4CE5-9C93-E7886EC3CAF7}">
      <dsp:nvSpPr>
        <dsp:cNvPr id="0" name=""/>
        <dsp:cNvSpPr/>
      </dsp:nvSpPr>
      <dsp:spPr>
        <a:xfrm rot="21549542">
          <a:off x="1215121" y="1286197"/>
          <a:ext cx="419048" cy="252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1215125" y="1337184"/>
        <a:ext cx="343400" cy="151297"/>
      </dsp:txXfrm>
    </dsp:sp>
    <dsp:sp modelId="{2F7D547F-D4B6-4B1D-A70A-633F1117CEF0}">
      <dsp:nvSpPr>
        <dsp:cNvPr id="0" name=""/>
        <dsp:cNvSpPr/>
      </dsp:nvSpPr>
      <dsp:spPr>
        <a:xfrm>
          <a:off x="1808073" y="1229775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05/2018</a:t>
          </a:r>
        </a:p>
      </dsp:txBody>
      <dsp:txXfrm>
        <a:off x="1808073" y="1229775"/>
        <a:ext cx="1012812" cy="338881"/>
      </dsp:txXfrm>
    </dsp:sp>
    <dsp:sp modelId="{8A2E09A2-4455-44F7-8C5C-B2C645DA9D38}">
      <dsp:nvSpPr>
        <dsp:cNvPr id="0" name=""/>
        <dsp:cNvSpPr/>
      </dsp:nvSpPr>
      <dsp:spPr>
        <a:xfrm>
          <a:off x="1685912" y="1951799"/>
          <a:ext cx="1371763" cy="11167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400" kern="1200" dirty="0"/>
            <a:t>Training of 25 Q-Corps; </a:t>
          </a:r>
          <a:r>
            <a:rPr lang="en-US" sz="1400" kern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baseline site audits </a:t>
          </a:r>
          <a:endParaRPr lang="en-US" sz="1400" kern="1200" dirty="0"/>
        </a:p>
      </dsp:txBody>
      <dsp:txXfrm>
        <a:off x="1718620" y="1984507"/>
        <a:ext cx="1306347" cy="1051303"/>
      </dsp:txXfrm>
    </dsp:sp>
    <dsp:sp modelId="{F261CB43-9E5F-4FC4-AB33-A202B1DB4970}">
      <dsp:nvSpPr>
        <dsp:cNvPr id="0" name=""/>
        <dsp:cNvSpPr/>
      </dsp:nvSpPr>
      <dsp:spPr>
        <a:xfrm rot="21535766">
          <a:off x="3027288" y="1255725"/>
          <a:ext cx="437730" cy="252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3027295" y="1306864"/>
        <a:ext cx="362082" cy="151297"/>
      </dsp:txXfrm>
    </dsp:sp>
    <dsp:sp modelId="{8047FC75-5871-4CD0-A37E-AC8C88DA57ED}">
      <dsp:nvSpPr>
        <dsp:cNvPr id="0" name=""/>
        <dsp:cNvSpPr/>
      </dsp:nvSpPr>
      <dsp:spPr>
        <a:xfrm>
          <a:off x="3646649" y="1195418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06/2018</a:t>
          </a:r>
        </a:p>
      </dsp:txBody>
      <dsp:txXfrm>
        <a:off x="3646649" y="1195418"/>
        <a:ext cx="1012812" cy="338881"/>
      </dsp:txXfrm>
    </dsp:sp>
    <dsp:sp modelId="{9CB98C52-7315-4184-AD12-B5CC105CA340}">
      <dsp:nvSpPr>
        <dsp:cNvPr id="0" name=""/>
        <dsp:cNvSpPr/>
      </dsp:nvSpPr>
      <dsp:spPr>
        <a:xfrm>
          <a:off x="3675002" y="1909475"/>
          <a:ext cx="1491964" cy="12541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400" kern="1200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rPr>
            <a:t>ToT: Personnel Competency Evaluator </a:t>
          </a:r>
          <a:endParaRPr lang="en-US" sz="1400" kern="1200" dirty="0"/>
        </a:p>
      </dsp:txBody>
      <dsp:txXfrm>
        <a:off x="3711735" y="1946208"/>
        <a:ext cx="1418498" cy="1180684"/>
      </dsp:txXfrm>
    </dsp:sp>
    <dsp:sp modelId="{5B16D1AF-AE2B-47A9-ADA6-5EFB5336456E}">
      <dsp:nvSpPr>
        <dsp:cNvPr id="0" name=""/>
        <dsp:cNvSpPr/>
      </dsp:nvSpPr>
      <dsp:spPr>
        <a:xfrm rot="16602">
          <a:off x="4895834" y="1243575"/>
          <a:ext cx="501122" cy="252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895834" y="1293824"/>
        <a:ext cx="425474" cy="151297"/>
      </dsp:txXfrm>
    </dsp:sp>
    <dsp:sp modelId="{4F4B9E3F-782B-4AAF-BC4C-769167C6C148}">
      <dsp:nvSpPr>
        <dsp:cNvPr id="0" name=""/>
        <dsp:cNvSpPr/>
      </dsp:nvSpPr>
      <dsp:spPr>
        <a:xfrm>
          <a:off x="5604964" y="1204875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07/2018</a:t>
          </a:r>
        </a:p>
      </dsp:txBody>
      <dsp:txXfrm>
        <a:off x="5604964" y="1204875"/>
        <a:ext cx="1012812" cy="338881"/>
      </dsp:txXfrm>
    </dsp:sp>
    <dsp:sp modelId="{E52457FB-75CF-443B-971C-9A50D1B1D373}">
      <dsp:nvSpPr>
        <dsp:cNvPr id="0" name=""/>
        <dsp:cNvSpPr/>
      </dsp:nvSpPr>
      <dsp:spPr>
        <a:xfrm>
          <a:off x="5513192" y="2000619"/>
          <a:ext cx="1611243" cy="12163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400" kern="1200" dirty="0"/>
            <a:t>Development and distribution of HTS logbook </a:t>
          </a:r>
        </a:p>
      </dsp:txBody>
      <dsp:txXfrm>
        <a:off x="5548817" y="2036244"/>
        <a:ext cx="1539993" cy="1145070"/>
      </dsp:txXfrm>
    </dsp:sp>
    <dsp:sp modelId="{BAE7A5B7-9389-4201-AC71-051074997ED2}">
      <dsp:nvSpPr>
        <dsp:cNvPr id="0" name=""/>
        <dsp:cNvSpPr/>
      </dsp:nvSpPr>
      <dsp:spPr>
        <a:xfrm rot="21481342">
          <a:off x="6845975" y="1214507"/>
          <a:ext cx="484374" cy="252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6845998" y="1266244"/>
        <a:ext cx="408726" cy="151297"/>
      </dsp:txXfrm>
    </dsp:sp>
    <dsp:sp modelId="{8ABC0519-0D94-4417-B179-3FED0EA82F07}">
      <dsp:nvSpPr>
        <dsp:cNvPr id="0" name=""/>
        <dsp:cNvSpPr/>
      </dsp:nvSpPr>
      <dsp:spPr>
        <a:xfrm>
          <a:off x="7531147" y="1138364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09/2018</a:t>
          </a:r>
        </a:p>
      </dsp:txBody>
      <dsp:txXfrm>
        <a:off x="7531147" y="1138364"/>
        <a:ext cx="1012812" cy="338881"/>
      </dsp:txXfrm>
    </dsp:sp>
    <dsp:sp modelId="{0317C07A-0169-448E-8355-827AC0402430}">
      <dsp:nvSpPr>
        <dsp:cNvPr id="0" name=""/>
        <dsp:cNvSpPr/>
      </dsp:nvSpPr>
      <dsp:spPr>
        <a:xfrm>
          <a:off x="7456669" y="1823091"/>
          <a:ext cx="1316261" cy="148236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400" kern="1200" dirty="0"/>
            <a:t>Development of tester certification guidelines </a:t>
          </a:r>
        </a:p>
      </dsp:txBody>
      <dsp:txXfrm>
        <a:off x="7495221" y="1861643"/>
        <a:ext cx="1239157" cy="1405259"/>
      </dsp:txXfrm>
    </dsp:sp>
    <dsp:sp modelId="{43D8DECD-3515-4997-86C2-795869586B44}">
      <dsp:nvSpPr>
        <dsp:cNvPr id="0" name=""/>
        <dsp:cNvSpPr/>
      </dsp:nvSpPr>
      <dsp:spPr>
        <a:xfrm rot="21299359">
          <a:off x="8760380" y="1098076"/>
          <a:ext cx="462449" cy="2521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>
            <a:solidFill>
              <a:srgbClr val="00B050"/>
            </a:solidFill>
          </a:endParaRPr>
        </a:p>
      </dsp:txBody>
      <dsp:txXfrm>
        <a:off x="8760525" y="1151812"/>
        <a:ext cx="386801" cy="151297"/>
      </dsp:txXfrm>
    </dsp:sp>
    <dsp:sp modelId="{A9510024-DC4E-489D-A7D6-8B5DE272544D}">
      <dsp:nvSpPr>
        <dsp:cNvPr id="0" name=""/>
        <dsp:cNvSpPr/>
      </dsp:nvSpPr>
      <dsp:spPr>
        <a:xfrm>
          <a:off x="9413173" y="973355"/>
          <a:ext cx="1012812" cy="5083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9/2019</a:t>
          </a:r>
        </a:p>
      </dsp:txBody>
      <dsp:txXfrm>
        <a:off x="9413173" y="973355"/>
        <a:ext cx="1012812" cy="338881"/>
      </dsp:txXfrm>
    </dsp:sp>
    <dsp:sp modelId="{129FEBFD-5E5C-420D-8708-BB50740E9BBD}">
      <dsp:nvSpPr>
        <dsp:cNvPr id="0" name=""/>
        <dsp:cNvSpPr/>
      </dsp:nvSpPr>
      <dsp:spPr>
        <a:xfrm>
          <a:off x="9127939" y="1352643"/>
          <a:ext cx="1634366" cy="214240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Tx/>
            <a:buChar char="••"/>
          </a:pPr>
          <a:r>
            <a:rPr lang="en-US" sz="1100" kern="1200" dirty="0"/>
            <a:t>Scaleup of Proficiency testing program (HIV rapid testing); Pilot tester certification exercise; SPI-RT (ODK) installation- Audit </a:t>
          </a:r>
        </a:p>
      </dsp:txBody>
      <dsp:txXfrm>
        <a:off x="9175808" y="1400512"/>
        <a:ext cx="1538628" cy="20466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EFC666-DD86-4EBF-99FF-C0758833A36C}" type="datetimeFigureOut">
              <a:rPr lang="en-US" smtClean="0"/>
              <a:t>6/1/2024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0C399-DB81-45DD-92E2-B0FC93225E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49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F0C399-DB81-45DD-92E2-B0FC93225E7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65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F0C399-DB81-45DD-92E2-B0FC93225E7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160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846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656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96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96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510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29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91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7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87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0755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36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104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AF48E6-C4C7-EF89-6C88-9AB4DE6A4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252" y="1194955"/>
            <a:ext cx="11413938" cy="1413164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IMPLEMENTATION AND SCALE UP OF RTCQI IN RWANDA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871E1C7-8028-B396-31E6-790611213B66}"/>
              </a:ext>
            </a:extLst>
          </p:cNvPr>
          <p:cNvSpPr txBox="1">
            <a:spLocks/>
          </p:cNvSpPr>
          <p:nvPr/>
        </p:nvSpPr>
        <p:spPr>
          <a:xfrm>
            <a:off x="902188" y="3429000"/>
            <a:ext cx="9743558" cy="13387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200" b="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20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8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None/>
              <a:defRPr sz="1600" b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000000"/>
                </a:solidFill>
              </a:rPr>
              <a:t>Presenter</a:t>
            </a:r>
            <a:r>
              <a:rPr lang="en-US" sz="2800" b="1" dirty="0" smtClean="0">
                <a:solidFill>
                  <a:srgbClr val="000000"/>
                </a:solidFill>
              </a:rPr>
              <a:t>:  ISABELLE De Valois </a:t>
            </a:r>
            <a:r>
              <a:rPr lang="en-US" sz="2800" b="1" dirty="0" err="1" smtClean="0">
                <a:solidFill>
                  <a:srgbClr val="000000"/>
                </a:solidFill>
              </a:rPr>
              <a:t>Ndishimye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63951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BB05-997D-DD33-6F4E-A787D905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OUTLINE</a:t>
            </a:r>
          </a:p>
        </p:txBody>
      </p:sp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851B350E-3438-099E-2774-C316B7BD75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015835"/>
            <a:ext cx="11094720" cy="1620983"/>
          </a:xfrm>
        </p:spPr>
        <p:txBody>
          <a:bodyPr>
            <a:normAutofit/>
          </a:bodyPr>
          <a:lstStyle/>
          <a:p>
            <a:r>
              <a:rPr lang="en-US" dirty="0"/>
              <a:t>Overview of RTCQI country implementation strategies</a:t>
            </a:r>
          </a:p>
          <a:p>
            <a:r>
              <a:rPr lang="en-US" dirty="0"/>
              <a:t>Scale-up of RTCQI in Rwanda</a:t>
            </a:r>
          </a:p>
          <a:p>
            <a:r>
              <a:rPr lang="en-US" dirty="0"/>
              <a:t>Lessons learnt</a:t>
            </a:r>
          </a:p>
        </p:txBody>
      </p:sp>
    </p:spTree>
    <p:extLst>
      <p:ext uri="{BB962C8B-B14F-4D97-AF65-F5344CB8AC3E}">
        <p14:creationId xmlns:p14="http://schemas.microsoft.com/office/powerpoint/2010/main" val="128242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F6CBB4-92EC-2A89-DF84-E760BD5F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365125"/>
            <a:ext cx="11501120" cy="1325563"/>
          </a:xfrm>
        </p:spPr>
        <p:txBody>
          <a:bodyPr>
            <a:normAutofit/>
          </a:bodyPr>
          <a:lstStyle/>
          <a:p>
            <a:r>
              <a:rPr lang="en-US" b="1" dirty="0"/>
              <a:t>Overview of RTCQI country implementation strategies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C1D56BE-F640-4195-8EC5-22F26C963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825624"/>
            <a:ext cx="11094720" cy="50323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Policy engagement: </a:t>
            </a:r>
            <a:r>
              <a:rPr lang="en-US" dirty="0"/>
              <a:t>NRL with support from CDC engaged stakeholders and developed guidelines to address and enhance requirements of training, quality assurance and certification for quality and monitoring of HIV testing;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HR development through training and certification: </a:t>
            </a:r>
            <a:r>
              <a:rPr lang="en-US" dirty="0"/>
              <a:t>NRL trained and established a network of HIV rapid testers at District levels and implementing tester certification including onsite audits and targeted mentorships;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Proficiency testing: </a:t>
            </a:r>
            <a:r>
              <a:rPr lang="en-US" dirty="0"/>
              <a:t>National PT program established using dried tube specimen (DTS)-based proficiency testing with annual tester targeted participation and quality control specimens provided as part of routine HIV testing and training;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Logbook use for quality assurance (QA) purposes:</a:t>
            </a:r>
            <a:r>
              <a:rPr lang="en-US" dirty="0"/>
              <a:t> Established use of a standardized HTS logbook at all HTS sites for recordkeeping and inform ongoing quality assurance of HIV rapid testing;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RT lot-release testing for RT post-marketing surveillance (PMS): </a:t>
            </a:r>
            <a:r>
              <a:rPr lang="en-US" dirty="0"/>
              <a:t>Working with RFDA to support new lot testing prior to lot release of HIV RTs. </a:t>
            </a:r>
          </a:p>
          <a:p>
            <a:endParaRPr lang="en-US" dirty="0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A6A7017-BE21-F5D1-57E0-1E895F406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" name="Rectangle 29">
            <a:extLst>
              <a:ext uri="{FF2B5EF4-FFF2-40B4-BE49-F238E27FC236}">
                <a16:creationId xmlns:a16="http://schemas.microsoft.com/office/drawing/2014/main" id="{997DB688-4334-3C95-9DC8-A2E7A2865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25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087FB-E0F7-144A-E9A2-E0CD7BC7E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0259" y="340660"/>
            <a:ext cx="10542492" cy="991441"/>
          </a:xfrm>
        </p:spPr>
        <p:txBody>
          <a:bodyPr>
            <a:normAutofit/>
          </a:bodyPr>
          <a:lstStyle/>
          <a:p>
            <a:r>
              <a:rPr lang="en-US" dirty="0"/>
              <a:t>Scaleup of RTCQI in Rwanda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9CAF507-E6F8-42AF-2D32-399EEF1861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462562"/>
              </p:ext>
            </p:extLst>
          </p:nvPr>
        </p:nvGraphicFramePr>
        <p:xfrm>
          <a:off x="543856" y="1760775"/>
          <a:ext cx="10948895" cy="4421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4120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E6ED3-F7C4-CFA7-7A5B-4E5B9EE32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Challenges with scaleup of in Rwanda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6BB71-1F74-4F14-E645-EE8091D6A1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Long protocol/guidelines approval process.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Decreasing funding envelope.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Large pool of testers across the country because of government plan to improve testing coverage.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Additional workload for staff detailed to other disease programs (</a:t>
            </a:r>
            <a:r>
              <a:rPr lang="en-US" sz="2400"/>
              <a:t>HIV integration) 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6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F6CBB4-92EC-2A89-DF84-E760BD5FD8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71257"/>
            <a:ext cx="11160760" cy="987515"/>
          </a:xfrm>
        </p:spPr>
        <p:txBody>
          <a:bodyPr>
            <a:normAutofit/>
          </a:bodyPr>
          <a:lstStyle/>
          <a:p>
            <a:r>
              <a:rPr lang="en-US" b="1" dirty="0"/>
              <a:t>Implementation and scaleup of RTCQI in Rwanda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DA6A7017-BE21-F5D1-57E0-1E895F406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543B77C-74C7-3DC6-DEAD-701504850708}"/>
              </a:ext>
            </a:extLst>
          </p:cNvPr>
          <p:cNvGrpSpPr/>
          <p:nvPr/>
        </p:nvGrpSpPr>
        <p:grpSpPr>
          <a:xfrm>
            <a:off x="574040" y="1762444"/>
            <a:ext cx="11043920" cy="4759338"/>
            <a:chOff x="574040" y="1762444"/>
            <a:chExt cx="11043920" cy="4214064"/>
          </a:xfrm>
        </p:grpSpPr>
        <p:sp>
          <p:nvSpPr>
            <p:cNvPr id="8" name="Freeform 300">
              <a:extLst>
                <a:ext uri="{FF2B5EF4-FFF2-40B4-BE49-F238E27FC236}">
                  <a16:creationId xmlns:a16="http://schemas.microsoft.com/office/drawing/2014/main" id="{1FF468D7-84DC-5FAD-5730-D46A202FD8BF}"/>
                </a:ext>
              </a:extLst>
            </p:cNvPr>
            <p:cNvSpPr/>
            <p:nvPr/>
          </p:nvSpPr>
          <p:spPr>
            <a:xfrm>
              <a:off x="574040" y="2565724"/>
              <a:ext cx="1660143" cy="686429"/>
            </a:xfrm>
            <a:custGeom>
              <a:avLst/>
              <a:gdLst>
                <a:gd name="connsiteX0" fmla="*/ 0 w 1568925"/>
                <a:gd name="connsiteY0" fmla="*/ 156893 h 2038123"/>
                <a:gd name="connsiteX1" fmla="*/ 156893 w 1568925"/>
                <a:gd name="connsiteY1" fmla="*/ 0 h 2038123"/>
                <a:gd name="connsiteX2" fmla="*/ 1412033 w 1568925"/>
                <a:gd name="connsiteY2" fmla="*/ 0 h 2038123"/>
                <a:gd name="connsiteX3" fmla="*/ 1568926 w 1568925"/>
                <a:gd name="connsiteY3" fmla="*/ 156893 h 2038123"/>
                <a:gd name="connsiteX4" fmla="*/ 1568925 w 1568925"/>
                <a:gd name="connsiteY4" fmla="*/ 1881231 h 2038123"/>
                <a:gd name="connsiteX5" fmla="*/ 1412032 w 1568925"/>
                <a:gd name="connsiteY5" fmla="*/ 2038124 h 2038123"/>
                <a:gd name="connsiteX6" fmla="*/ 156893 w 1568925"/>
                <a:gd name="connsiteY6" fmla="*/ 2038123 h 2038123"/>
                <a:gd name="connsiteX7" fmla="*/ 0 w 1568925"/>
                <a:gd name="connsiteY7" fmla="*/ 1881230 h 2038123"/>
                <a:gd name="connsiteX8" fmla="*/ 0 w 1568925"/>
                <a:gd name="connsiteY8" fmla="*/ 156893 h 2038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8925" h="2038123">
                  <a:moveTo>
                    <a:pt x="0" y="156893"/>
                  </a:moveTo>
                  <a:cubicBezTo>
                    <a:pt x="0" y="70243"/>
                    <a:pt x="70243" y="0"/>
                    <a:pt x="156893" y="0"/>
                  </a:cubicBezTo>
                  <a:lnTo>
                    <a:pt x="1412033" y="0"/>
                  </a:lnTo>
                  <a:cubicBezTo>
                    <a:pt x="1498683" y="0"/>
                    <a:pt x="1568926" y="70243"/>
                    <a:pt x="1568926" y="156893"/>
                  </a:cubicBezTo>
                  <a:cubicBezTo>
                    <a:pt x="1568926" y="731672"/>
                    <a:pt x="1568925" y="1306452"/>
                    <a:pt x="1568925" y="1881231"/>
                  </a:cubicBezTo>
                  <a:cubicBezTo>
                    <a:pt x="1568925" y="1967881"/>
                    <a:pt x="1498682" y="2038124"/>
                    <a:pt x="1412032" y="2038124"/>
                  </a:cubicBezTo>
                  <a:lnTo>
                    <a:pt x="156893" y="2038123"/>
                  </a:lnTo>
                  <a:cubicBezTo>
                    <a:pt x="70243" y="2038123"/>
                    <a:pt x="0" y="1967880"/>
                    <a:pt x="0" y="1881230"/>
                  </a:cubicBezTo>
                  <a:lnTo>
                    <a:pt x="0" y="156893"/>
                  </a:lnTo>
                  <a:close/>
                </a:path>
              </a:pathLst>
            </a:custGeom>
            <a:gradFill rotWithShape="1">
              <a:gsLst>
                <a:gs pos="0">
                  <a:srgbClr val="438086">
                    <a:tint val="1000"/>
                    <a:satMod val="255000"/>
                  </a:srgbClr>
                </a:gs>
                <a:gs pos="55000">
                  <a:srgbClr val="438086">
                    <a:tint val="12000"/>
                    <a:satMod val="255000"/>
                  </a:srgbClr>
                </a:gs>
                <a:gs pos="100000">
                  <a:srgbClr val="438086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spcFirstLastPara="0" vert="horz" wrap="square" lIns="166856" tIns="166856" rIns="166856" bIns="166856" numCol="1" spcCol="127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2017 Year 0</a:t>
              </a:r>
              <a:endPara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Freeform 29">
              <a:extLst>
                <a:ext uri="{FF2B5EF4-FFF2-40B4-BE49-F238E27FC236}">
                  <a16:creationId xmlns:a16="http://schemas.microsoft.com/office/drawing/2014/main" id="{2DC5B2E4-42AB-81F1-8F32-A8BA698ED5A1}"/>
                </a:ext>
              </a:extLst>
            </p:cNvPr>
            <p:cNvSpPr/>
            <p:nvPr/>
          </p:nvSpPr>
          <p:spPr>
            <a:xfrm>
              <a:off x="901684" y="3077962"/>
              <a:ext cx="1985740" cy="1337722"/>
            </a:xfrm>
            <a:custGeom>
              <a:avLst/>
              <a:gdLst>
                <a:gd name="connsiteX0" fmla="*/ 0 w 1568925"/>
                <a:gd name="connsiteY0" fmla="*/ 156893 h 2038123"/>
                <a:gd name="connsiteX1" fmla="*/ 156893 w 1568925"/>
                <a:gd name="connsiteY1" fmla="*/ 0 h 2038123"/>
                <a:gd name="connsiteX2" fmla="*/ 1412033 w 1568925"/>
                <a:gd name="connsiteY2" fmla="*/ 0 h 2038123"/>
                <a:gd name="connsiteX3" fmla="*/ 1568926 w 1568925"/>
                <a:gd name="connsiteY3" fmla="*/ 156893 h 2038123"/>
                <a:gd name="connsiteX4" fmla="*/ 1568925 w 1568925"/>
                <a:gd name="connsiteY4" fmla="*/ 1881231 h 2038123"/>
                <a:gd name="connsiteX5" fmla="*/ 1412032 w 1568925"/>
                <a:gd name="connsiteY5" fmla="*/ 2038124 h 2038123"/>
                <a:gd name="connsiteX6" fmla="*/ 156893 w 1568925"/>
                <a:gd name="connsiteY6" fmla="*/ 2038123 h 2038123"/>
                <a:gd name="connsiteX7" fmla="*/ 0 w 1568925"/>
                <a:gd name="connsiteY7" fmla="*/ 1881230 h 2038123"/>
                <a:gd name="connsiteX8" fmla="*/ 0 w 1568925"/>
                <a:gd name="connsiteY8" fmla="*/ 156893 h 2038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8925" h="2038123">
                  <a:moveTo>
                    <a:pt x="0" y="156893"/>
                  </a:moveTo>
                  <a:cubicBezTo>
                    <a:pt x="0" y="70243"/>
                    <a:pt x="70243" y="0"/>
                    <a:pt x="156893" y="0"/>
                  </a:cubicBezTo>
                  <a:lnTo>
                    <a:pt x="1412033" y="0"/>
                  </a:lnTo>
                  <a:cubicBezTo>
                    <a:pt x="1498683" y="0"/>
                    <a:pt x="1568926" y="70243"/>
                    <a:pt x="1568926" y="156893"/>
                  </a:cubicBezTo>
                  <a:cubicBezTo>
                    <a:pt x="1568926" y="731672"/>
                    <a:pt x="1568925" y="1306452"/>
                    <a:pt x="1568925" y="1881231"/>
                  </a:cubicBezTo>
                  <a:cubicBezTo>
                    <a:pt x="1568925" y="1967881"/>
                    <a:pt x="1498682" y="2038124"/>
                    <a:pt x="1412032" y="2038124"/>
                  </a:cubicBezTo>
                  <a:lnTo>
                    <a:pt x="156893" y="2038123"/>
                  </a:lnTo>
                  <a:cubicBezTo>
                    <a:pt x="70243" y="2038123"/>
                    <a:pt x="0" y="1967880"/>
                    <a:pt x="0" y="1881230"/>
                  </a:cubicBezTo>
                  <a:lnTo>
                    <a:pt x="0" y="156893"/>
                  </a:lnTo>
                  <a:close/>
                </a:path>
              </a:pathLst>
            </a:custGeom>
            <a:gradFill rotWithShape="1">
              <a:gsLst>
                <a:gs pos="0">
                  <a:srgbClr val="438086">
                    <a:tint val="1000"/>
                    <a:satMod val="255000"/>
                  </a:srgbClr>
                </a:gs>
                <a:gs pos="55000">
                  <a:srgbClr val="438086">
                    <a:tint val="12000"/>
                    <a:satMod val="255000"/>
                  </a:srgbClr>
                </a:gs>
                <a:gs pos="100000">
                  <a:srgbClr val="438086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spcFirstLastPara="0" vert="horz" wrap="square" lIns="166856" tIns="166856" rIns="166856" bIns="166856" numCol="1" spcCol="1270" anchor="t" anchorCtr="0">
              <a:noAutofit/>
            </a:bodyPr>
            <a:lstStyle/>
            <a:p>
              <a:pPr marL="0" marR="24765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Achieving 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marR="24765" lvl="2" indent="-2286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Uptake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marR="24765" lvl="2" indent="-2286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Coverage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457200" marR="24765" lvl="2" indent="-228600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Impact</a:t>
              </a:r>
              <a:endPara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Freeform 30">
              <a:extLst>
                <a:ext uri="{FF2B5EF4-FFF2-40B4-BE49-F238E27FC236}">
                  <a16:creationId xmlns:a16="http://schemas.microsoft.com/office/drawing/2014/main" id="{B085C25C-BDFA-6C87-215B-AABF3F628E9B}"/>
                </a:ext>
              </a:extLst>
            </p:cNvPr>
            <p:cNvSpPr/>
            <p:nvPr/>
          </p:nvSpPr>
          <p:spPr>
            <a:xfrm rot="21578925">
              <a:off x="3214671" y="3483602"/>
              <a:ext cx="5907712" cy="736955"/>
            </a:xfrm>
            <a:custGeom>
              <a:avLst/>
              <a:gdLst>
                <a:gd name="connsiteX0" fmla="*/ 0 w 4666544"/>
                <a:gd name="connsiteY0" fmla="*/ 109264 h 546322"/>
                <a:gd name="connsiteX1" fmla="*/ 4393383 w 4666544"/>
                <a:gd name="connsiteY1" fmla="*/ 109264 h 546322"/>
                <a:gd name="connsiteX2" fmla="*/ 4393383 w 4666544"/>
                <a:gd name="connsiteY2" fmla="*/ 0 h 546322"/>
                <a:gd name="connsiteX3" fmla="*/ 4666544 w 4666544"/>
                <a:gd name="connsiteY3" fmla="*/ 273161 h 546322"/>
                <a:gd name="connsiteX4" fmla="*/ 4393383 w 4666544"/>
                <a:gd name="connsiteY4" fmla="*/ 546322 h 546322"/>
                <a:gd name="connsiteX5" fmla="*/ 4393383 w 4666544"/>
                <a:gd name="connsiteY5" fmla="*/ 437058 h 546322"/>
                <a:gd name="connsiteX6" fmla="*/ 0 w 4666544"/>
                <a:gd name="connsiteY6" fmla="*/ 437058 h 546322"/>
                <a:gd name="connsiteX7" fmla="*/ 0 w 4666544"/>
                <a:gd name="connsiteY7" fmla="*/ 109264 h 5463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66544" h="546322">
                  <a:moveTo>
                    <a:pt x="0" y="109264"/>
                  </a:moveTo>
                  <a:lnTo>
                    <a:pt x="4393383" y="109264"/>
                  </a:lnTo>
                  <a:lnTo>
                    <a:pt x="4393383" y="0"/>
                  </a:lnTo>
                  <a:lnTo>
                    <a:pt x="4666544" y="273161"/>
                  </a:lnTo>
                  <a:lnTo>
                    <a:pt x="4393383" y="546322"/>
                  </a:lnTo>
                  <a:lnTo>
                    <a:pt x="4393383" y="437058"/>
                  </a:lnTo>
                  <a:lnTo>
                    <a:pt x="0" y="437058"/>
                  </a:lnTo>
                  <a:lnTo>
                    <a:pt x="0" y="109264"/>
                  </a:lnTo>
                  <a:close/>
                </a:path>
              </a:pathLst>
            </a:custGeom>
            <a:gradFill rotWithShape="1">
              <a:gsLst>
                <a:gs pos="0">
                  <a:srgbClr val="5C92B5">
                    <a:tint val="43000"/>
                    <a:satMod val="165000"/>
                  </a:srgbClr>
                </a:gs>
                <a:gs pos="55000">
                  <a:srgbClr val="5C92B5">
                    <a:tint val="83000"/>
                    <a:satMod val="155000"/>
                  </a:srgbClr>
                </a:gs>
                <a:gs pos="100000">
                  <a:srgbClr val="5C92B5">
                    <a:shade val="85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25400" dir="5400000" rotWithShape="0">
                <a:srgbClr val="000000">
                  <a:alpha val="45000"/>
                </a:srgbClr>
              </a:outerShdw>
            </a:effectLst>
          </p:spPr>
          <p:txBody>
            <a:bodyPr spcFirstLastPara="0" vert="horz" wrap="square" lIns="0" tIns="109263" rIns="163896" bIns="109264" numCol="1" spcCol="1270" anchor="ctr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755"/>
                </a:spcAft>
              </a:pPr>
              <a:r>
                <a:rPr lang="en-US" dirty="0"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Process Impact</a:t>
              </a:r>
              <a:endParaRPr lang="en-US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9">
              <a:extLst>
                <a:ext uri="{FF2B5EF4-FFF2-40B4-BE49-F238E27FC236}">
                  <a16:creationId xmlns:a16="http://schemas.microsoft.com/office/drawing/2014/main" id="{85BE5182-6B8D-3C48-814A-1597BF3B6151}"/>
                </a:ext>
              </a:extLst>
            </p:cNvPr>
            <p:cNvSpPr txBox="1"/>
            <p:nvPr/>
          </p:nvSpPr>
          <p:spPr>
            <a:xfrm>
              <a:off x="604434" y="4591394"/>
              <a:ext cx="4919876" cy="1354089"/>
            </a:xfrm>
            <a:prstGeom prst="rect">
              <a:avLst/>
            </a:prstGeom>
            <a:gradFill rotWithShape="1">
              <a:gsLst>
                <a:gs pos="0">
                  <a:srgbClr val="C4652D">
                    <a:tint val="1000"/>
                    <a:satMod val="255000"/>
                  </a:srgbClr>
                </a:gs>
                <a:gs pos="55000">
                  <a:srgbClr val="C4652D">
                    <a:tint val="12000"/>
                    <a:satMod val="255000"/>
                  </a:srgbClr>
                </a:gs>
                <a:gs pos="100000">
                  <a:srgbClr val="C4652D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 guiding documents 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No data on site engage</a:t>
              </a:r>
              <a:r>
                <a: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ment in CQI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Zero </a:t>
              </a:r>
              <a:r>
                <a: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sites/testers certified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Sites usin</a:t>
              </a:r>
              <a:r>
                <a:rPr lang="en-US" sz="1400" dirty="0"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g facility specific register (no standardized register)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Irregularity in proficiency testing, low PT coverage 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endParaRPr lang="en-US" sz="12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TextBox 10">
              <a:extLst>
                <a:ext uri="{FF2B5EF4-FFF2-40B4-BE49-F238E27FC236}">
                  <a16:creationId xmlns:a16="http://schemas.microsoft.com/office/drawing/2014/main" id="{2F64B3C2-35DA-578A-9985-A8C1DCDD9EF1}"/>
                </a:ext>
              </a:extLst>
            </p:cNvPr>
            <p:cNvSpPr txBox="1"/>
            <p:nvPr/>
          </p:nvSpPr>
          <p:spPr>
            <a:xfrm>
              <a:off x="7059037" y="4591394"/>
              <a:ext cx="4558923" cy="1385114"/>
            </a:xfrm>
            <a:prstGeom prst="rect">
              <a:avLst/>
            </a:prstGeom>
            <a:gradFill rotWithShape="1">
              <a:gsLst>
                <a:gs pos="0">
                  <a:srgbClr val="C4652D">
                    <a:tint val="1000"/>
                    <a:satMod val="255000"/>
                  </a:srgbClr>
                </a:gs>
                <a:gs pos="55000">
                  <a:srgbClr val="C4652D">
                    <a:tint val="12000"/>
                    <a:satMod val="255000"/>
                  </a:srgbClr>
                </a:gs>
                <a:gs pos="100000">
                  <a:srgbClr val="C4652D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wrap="square" rtlCol="0">
              <a:spAutoFit/>
            </a:bodyPr>
            <a:lstStyle/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Availability of guiding documents (guidelines and SOPs)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100% sites engaged in RTCQI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100% of sites using standardized logbook 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100% sites enrolled in PT program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72% sites with satisfactory score (2023)</a:t>
              </a:r>
            </a:p>
            <a:p>
              <a:pPr marL="342900" marR="0" lvl="0" indent="-34290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  <a:tabLst>
                  <a:tab pos="457200" algn="l"/>
                </a:tabLst>
              </a:pPr>
              <a:r>
                <a: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Electronic PT (ePT) to ease tester response &amp; feedback</a:t>
              </a:r>
            </a:p>
          </p:txBody>
        </p:sp>
        <p:sp>
          <p:nvSpPr>
            <p:cNvPr id="13" name="Freeform 290">
              <a:extLst>
                <a:ext uri="{FF2B5EF4-FFF2-40B4-BE49-F238E27FC236}">
                  <a16:creationId xmlns:a16="http://schemas.microsoft.com/office/drawing/2014/main" id="{94CA9291-2D7F-519D-ADD8-C606DE30BF67}"/>
                </a:ext>
              </a:extLst>
            </p:cNvPr>
            <p:cNvSpPr/>
            <p:nvPr/>
          </p:nvSpPr>
          <p:spPr>
            <a:xfrm>
              <a:off x="9155964" y="2565724"/>
              <a:ext cx="1660143" cy="686429"/>
            </a:xfrm>
            <a:custGeom>
              <a:avLst/>
              <a:gdLst>
                <a:gd name="connsiteX0" fmla="*/ 0 w 1568925"/>
                <a:gd name="connsiteY0" fmla="*/ 156893 h 2038123"/>
                <a:gd name="connsiteX1" fmla="*/ 156893 w 1568925"/>
                <a:gd name="connsiteY1" fmla="*/ 0 h 2038123"/>
                <a:gd name="connsiteX2" fmla="*/ 1412033 w 1568925"/>
                <a:gd name="connsiteY2" fmla="*/ 0 h 2038123"/>
                <a:gd name="connsiteX3" fmla="*/ 1568926 w 1568925"/>
                <a:gd name="connsiteY3" fmla="*/ 156893 h 2038123"/>
                <a:gd name="connsiteX4" fmla="*/ 1568925 w 1568925"/>
                <a:gd name="connsiteY4" fmla="*/ 1881231 h 2038123"/>
                <a:gd name="connsiteX5" fmla="*/ 1412032 w 1568925"/>
                <a:gd name="connsiteY5" fmla="*/ 2038124 h 2038123"/>
                <a:gd name="connsiteX6" fmla="*/ 156893 w 1568925"/>
                <a:gd name="connsiteY6" fmla="*/ 2038123 h 2038123"/>
                <a:gd name="connsiteX7" fmla="*/ 0 w 1568925"/>
                <a:gd name="connsiteY7" fmla="*/ 1881230 h 2038123"/>
                <a:gd name="connsiteX8" fmla="*/ 0 w 1568925"/>
                <a:gd name="connsiteY8" fmla="*/ 156893 h 2038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8925" h="2038123">
                  <a:moveTo>
                    <a:pt x="0" y="156893"/>
                  </a:moveTo>
                  <a:cubicBezTo>
                    <a:pt x="0" y="70243"/>
                    <a:pt x="70243" y="0"/>
                    <a:pt x="156893" y="0"/>
                  </a:cubicBezTo>
                  <a:lnTo>
                    <a:pt x="1412033" y="0"/>
                  </a:lnTo>
                  <a:cubicBezTo>
                    <a:pt x="1498683" y="0"/>
                    <a:pt x="1568926" y="70243"/>
                    <a:pt x="1568926" y="156893"/>
                  </a:cubicBezTo>
                  <a:cubicBezTo>
                    <a:pt x="1568926" y="731672"/>
                    <a:pt x="1568925" y="1306452"/>
                    <a:pt x="1568925" y="1881231"/>
                  </a:cubicBezTo>
                  <a:cubicBezTo>
                    <a:pt x="1568925" y="1967881"/>
                    <a:pt x="1498682" y="2038124"/>
                    <a:pt x="1412032" y="2038124"/>
                  </a:cubicBezTo>
                  <a:lnTo>
                    <a:pt x="156893" y="2038123"/>
                  </a:lnTo>
                  <a:cubicBezTo>
                    <a:pt x="70243" y="2038123"/>
                    <a:pt x="0" y="1967880"/>
                    <a:pt x="0" y="1881230"/>
                  </a:cubicBezTo>
                  <a:lnTo>
                    <a:pt x="0" y="156893"/>
                  </a:lnTo>
                  <a:close/>
                </a:path>
              </a:pathLst>
            </a:custGeom>
            <a:gradFill rotWithShape="1">
              <a:gsLst>
                <a:gs pos="0">
                  <a:srgbClr val="438086">
                    <a:tint val="1000"/>
                    <a:satMod val="255000"/>
                  </a:srgbClr>
                </a:gs>
                <a:gs pos="55000">
                  <a:srgbClr val="438086">
                    <a:tint val="12000"/>
                    <a:satMod val="255000"/>
                  </a:srgbClr>
                </a:gs>
                <a:gs pos="100000">
                  <a:srgbClr val="438086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spcFirstLastPara="0" vert="horz" wrap="square" lIns="166856" tIns="166856" rIns="166856" bIns="166856" numCol="1" spcCol="127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b="1" dirty="0">
                  <a:solidFill>
                    <a:srgbClr val="FF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2024</a:t>
              </a:r>
              <a:endPara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TextBox 11">
              <a:extLst>
                <a:ext uri="{FF2B5EF4-FFF2-40B4-BE49-F238E27FC236}">
                  <a16:creationId xmlns:a16="http://schemas.microsoft.com/office/drawing/2014/main" id="{7B9BA31B-BFB2-56C5-0CC0-349D18FAC596}"/>
                </a:ext>
              </a:extLst>
            </p:cNvPr>
            <p:cNvSpPr txBox="1"/>
            <p:nvPr/>
          </p:nvSpPr>
          <p:spPr>
            <a:xfrm rot="18890641">
              <a:off x="2971617" y="2390526"/>
              <a:ext cx="1855102" cy="59893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Policy implemented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5" name="TextBox 12">
              <a:extLst>
                <a:ext uri="{FF2B5EF4-FFF2-40B4-BE49-F238E27FC236}">
                  <a16:creationId xmlns:a16="http://schemas.microsoft.com/office/drawing/2014/main" id="{D1428ECB-40DA-E60F-440B-036C1F9EF9CA}"/>
                </a:ext>
              </a:extLst>
            </p:cNvPr>
            <p:cNvSpPr txBox="1"/>
            <p:nvPr/>
          </p:nvSpPr>
          <p:spPr>
            <a:xfrm rot="18889260">
              <a:off x="3894740" y="2622181"/>
              <a:ext cx="1777558" cy="363362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Number trained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6" name="TextBox 13">
              <a:extLst>
                <a:ext uri="{FF2B5EF4-FFF2-40B4-BE49-F238E27FC236}">
                  <a16:creationId xmlns:a16="http://schemas.microsoft.com/office/drawing/2014/main" id="{21C21DA4-DC02-C9B9-35A2-FF8DE8C06EED}"/>
                </a:ext>
              </a:extLst>
            </p:cNvPr>
            <p:cNvSpPr txBox="1"/>
            <p:nvPr/>
          </p:nvSpPr>
          <p:spPr>
            <a:xfrm rot="18904069">
              <a:off x="5903593" y="2502512"/>
              <a:ext cx="1903421" cy="387202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PT panels produced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B827179D-6713-5CBB-01A1-0E3C18F55738}"/>
                </a:ext>
              </a:extLst>
            </p:cNvPr>
            <p:cNvSpPr txBox="1"/>
            <p:nvPr/>
          </p:nvSpPr>
          <p:spPr>
            <a:xfrm rot="18904069">
              <a:off x="5031525" y="2409824"/>
              <a:ext cx="1656839" cy="638197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Number of sites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0" marR="0" algn="ctr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&amp; testers certified</a:t>
              </a:r>
              <a:endParaRPr lang="en-US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5F3008AC-4F35-1D6A-4059-131B480050F4}"/>
                </a:ext>
              </a:extLst>
            </p:cNvPr>
            <p:cNvSpPr txBox="1"/>
            <p:nvPr/>
          </p:nvSpPr>
          <p:spPr>
            <a:xfrm rot="18904069">
              <a:off x="6734422" y="2475116"/>
              <a:ext cx="2007341" cy="387202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Logbook implemented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704C1FA-1F5D-1A69-59E6-2E890C854E09}"/>
                </a:ext>
              </a:extLst>
            </p:cNvPr>
            <p:cNvSpPr txBox="1"/>
            <p:nvPr/>
          </p:nvSpPr>
          <p:spPr>
            <a:xfrm rot="18904069">
              <a:off x="7549059" y="2673375"/>
              <a:ext cx="1817164" cy="276999"/>
            </a:xfrm>
            <a:prstGeom prst="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PMS </a:t>
              </a:r>
              <a:r>
                <a:rPr lang="en-US" sz="1200" dirty="0">
                  <a:solidFill>
                    <a:srgbClr val="000000"/>
                  </a:solidFill>
                  <a:ea typeface="Times New Roman" panose="02020603050405020304" pitchFamily="18" charset="0"/>
                  <a:cs typeface="Times New Roman" panose="02020603050405020304" pitchFamily="18" charset="0"/>
                </a:rPr>
                <a:t>not yet </a:t>
              </a:r>
              <a:r>
                <a:rPr lang="en-US" sz="1200" dirty="0">
                  <a:solidFill>
                    <a:srgbClr val="000000"/>
                  </a:solidFill>
                  <a:effectLst/>
                  <a:ea typeface="Times New Roman" panose="02020603050405020304" pitchFamily="18" charset="0"/>
                  <a:cs typeface="Times New Roman" panose="02020603050405020304" pitchFamily="18" charset="0"/>
                </a:rPr>
                <a:t>implemented</a:t>
              </a:r>
              <a:endPara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20" name="Freeform 298">
              <a:extLst>
                <a:ext uri="{FF2B5EF4-FFF2-40B4-BE49-F238E27FC236}">
                  <a16:creationId xmlns:a16="http://schemas.microsoft.com/office/drawing/2014/main" id="{71DBF38F-8ABF-4580-ACCD-CD333D35D814}"/>
                </a:ext>
              </a:extLst>
            </p:cNvPr>
            <p:cNvSpPr/>
            <p:nvPr/>
          </p:nvSpPr>
          <p:spPr>
            <a:xfrm>
              <a:off x="9538216" y="3077962"/>
              <a:ext cx="1985740" cy="1338579"/>
            </a:xfrm>
            <a:custGeom>
              <a:avLst/>
              <a:gdLst>
                <a:gd name="connsiteX0" fmla="*/ 0 w 1568925"/>
                <a:gd name="connsiteY0" fmla="*/ 156893 h 2038123"/>
                <a:gd name="connsiteX1" fmla="*/ 156893 w 1568925"/>
                <a:gd name="connsiteY1" fmla="*/ 0 h 2038123"/>
                <a:gd name="connsiteX2" fmla="*/ 1412033 w 1568925"/>
                <a:gd name="connsiteY2" fmla="*/ 0 h 2038123"/>
                <a:gd name="connsiteX3" fmla="*/ 1568926 w 1568925"/>
                <a:gd name="connsiteY3" fmla="*/ 156893 h 2038123"/>
                <a:gd name="connsiteX4" fmla="*/ 1568925 w 1568925"/>
                <a:gd name="connsiteY4" fmla="*/ 1881231 h 2038123"/>
                <a:gd name="connsiteX5" fmla="*/ 1412032 w 1568925"/>
                <a:gd name="connsiteY5" fmla="*/ 2038124 h 2038123"/>
                <a:gd name="connsiteX6" fmla="*/ 156893 w 1568925"/>
                <a:gd name="connsiteY6" fmla="*/ 2038123 h 2038123"/>
                <a:gd name="connsiteX7" fmla="*/ 0 w 1568925"/>
                <a:gd name="connsiteY7" fmla="*/ 1881230 h 2038123"/>
                <a:gd name="connsiteX8" fmla="*/ 0 w 1568925"/>
                <a:gd name="connsiteY8" fmla="*/ 156893 h 2038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568925" h="2038123">
                  <a:moveTo>
                    <a:pt x="0" y="156893"/>
                  </a:moveTo>
                  <a:cubicBezTo>
                    <a:pt x="0" y="70243"/>
                    <a:pt x="70243" y="0"/>
                    <a:pt x="156893" y="0"/>
                  </a:cubicBezTo>
                  <a:lnTo>
                    <a:pt x="1412033" y="0"/>
                  </a:lnTo>
                  <a:cubicBezTo>
                    <a:pt x="1498683" y="0"/>
                    <a:pt x="1568926" y="70243"/>
                    <a:pt x="1568926" y="156893"/>
                  </a:cubicBezTo>
                  <a:cubicBezTo>
                    <a:pt x="1568926" y="731672"/>
                    <a:pt x="1568925" y="1306452"/>
                    <a:pt x="1568925" y="1881231"/>
                  </a:cubicBezTo>
                  <a:cubicBezTo>
                    <a:pt x="1568925" y="1967881"/>
                    <a:pt x="1498682" y="2038124"/>
                    <a:pt x="1412032" y="2038124"/>
                  </a:cubicBezTo>
                  <a:lnTo>
                    <a:pt x="156893" y="2038123"/>
                  </a:lnTo>
                  <a:cubicBezTo>
                    <a:pt x="70243" y="2038123"/>
                    <a:pt x="0" y="1967880"/>
                    <a:pt x="0" y="1881230"/>
                  </a:cubicBezTo>
                  <a:lnTo>
                    <a:pt x="0" y="156893"/>
                  </a:lnTo>
                  <a:close/>
                </a:path>
              </a:pathLst>
            </a:custGeom>
            <a:gradFill rotWithShape="1">
              <a:gsLst>
                <a:gs pos="0">
                  <a:srgbClr val="438086">
                    <a:tint val="1000"/>
                    <a:satMod val="255000"/>
                  </a:srgbClr>
                </a:gs>
                <a:gs pos="55000">
                  <a:srgbClr val="438086">
                    <a:tint val="12000"/>
                    <a:satMod val="255000"/>
                  </a:srgbClr>
                </a:gs>
                <a:gs pos="100000">
                  <a:srgbClr val="438086">
                    <a:tint val="45000"/>
                    <a:satMod val="250000"/>
                  </a:srgbClr>
                </a:gs>
              </a:gsLst>
              <a:path path="circle">
                <a:fillToRect l="-40000" t="-90000" r="140000" b="190000"/>
              </a:path>
            </a:gradFill>
            <a:ln w="9525" cap="flat" cmpd="sng" algn="ctr"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1500" dist="25400" dir="5400000" rotWithShape="0">
                <a:srgbClr val="000000">
                  <a:alpha val="40000"/>
                </a:srgbClr>
              </a:outerShdw>
            </a:effectLst>
          </p:spPr>
          <p:txBody>
            <a:bodyPr spcFirstLastPara="0" vert="horz" wrap="square" lIns="166856" tIns="166856" rIns="166856" bIns="166856" numCol="1" spcCol="1270" anchor="t" anchorCtr="0">
              <a:noAutofit/>
            </a:bodyPr>
            <a:lstStyle/>
            <a:p>
              <a:pPr marL="228600" marR="24765" lvl="2">
                <a:lnSpc>
                  <a:spcPct val="90000"/>
                </a:lnSpc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Achieving </a:t>
              </a:r>
            </a:p>
            <a:p>
              <a:pPr marL="457200" marR="24765" lvl="2" indent="-228600">
                <a:lnSpc>
                  <a:spcPct val="90000"/>
                </a:lnSpc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Uptake</a:t>
              </a:r>
            </a:p>
            <a:p>
              <a:pPr marL="457200" marR="24765" lvl="2" indent="-228600">
                <a:lnSpc>
                  <a:spcPct val="90000"/>
                </a:lnSpc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Coverage</a:t>
              </a:r>
            </a:p>
            <a:p>
              <a:pPr marL="457200" marR="24765" lvl="2" indent="-228600">
                <a:lnSpc>
                  <a:spcPct val="90000"/>
                </a:lnSpc>
                <a:buFont typeface="Times New Roman" panose="02020603050405020304" pitchFamily="18" charset="0"/>
                <a:buChar char="•"/>
                <a:tabLst>
                  <a:tab pos="228600" algn="l"/>
                  <a:tab pos="1371600" algn="l"/>
                </a:tabLst>
              </a:pPr>
              <a:r>
                <a:rPr lang="en-US" dirty="0">
                  <a:solidFill>
                    <a:srgbClr val="000000"/>
                  </a:solidFill>
                  <a:latin typeface="Calibri" panose="020F0502020204030204" pitchFamily="34" charset="0"/>
                  <a:cs typeface="Times New Roman" panose="02020603050405020304" pitchFamily="18" charset="0"/>
                </a:rPr>
                <a:t>Impact</a:t>
              </a:r>
            </a:p>
          </p:txBody>
        </p:sp>
      </p:grpSp>
      <p:sp>
        <p:nvSpPr>
          <p:cNvPr id="21" name="Rectangle 29">
            <a:extLst>
              <a:ext uri="{FF2B5EF4-FFF2-40B4-BE49-F238E27FC236}">
                <a16:creationId xmlns:a16="http://schemas.microsoft.com/office/drawing/2014/main" id="{997DB688-4334-3C95-9DC8-A2E7A2865F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04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0F4E1F-715E-EF3A-3495-5DD4877AB1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365125"/>
            <a:ext cx="11236960" cy="1325563"/>
          </a:xfrm>
        </p:spPr>
        <p:txBody>
          <a:bodyPr>
            <a:normAutofit/>
          </a:bodyPr>
          <a:lstStyle/>
          <a:p>
            <a:r>
              <a:rPr lang="en-US" b="1" dirty="0"/>
              <a:t>Lessons learned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E31762-5A2B-E6E9-5EDD-DD16847176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479" y="1825624"/>
            <a:ext cx="11236959" cy="48799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Onsite audits are important and should be conducted objectively to identify gaps and inform targeted mentorships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Q-corps is valuable workforce. Experience sharing workshops are essential for staff to learn from one another.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Continuous HIV RT  training package available and already posted on eLearning.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Quality comes at cost. Sustainability remains a challenge and calls for strong program ownership, domestic resource mobilization and efficiencies.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1"/>
                </a:solidFill>
              </a:rPr>
              <a:t>Staff turnover affects implementation of key programs like PT and tester certification. Consider developing an online/live tester database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Embrace telementorship and eLearning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800" dirty="0"/>
              <a:t>Success of RTCQI requires government “buy-in”.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59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69A4B-0B30-ED21-1348-C106ED913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3BD7F-B7FC-7DDB-B2E4-368B5AA4B9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US Centers for Disease Control and Prevention (CDC)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Africa Field Epidemiology Network (AFENET)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Rwanda Biomedical Center/ National Reference Laboratory (NRL)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Rwanda Ministry of Health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/>
              <a:t>PEPFAR</a:t>
            </a: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0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CCB432D-AD98-1F59-D4EE-D9F46FDE6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5059" y="5156647"/>
            <a:ext cx="9681882" cy="1012589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THANK YOU</a:t>
            </a:r>
          </a:p>
        </p:txBody>
      </p:sp>
      <p:pic>
        <p:nvPicPr>
          <p:cNvPr id="3076" name="Picture 4" descr="Rwanda: &quot;Land of a Thousand Hills&quot; - Focolare Movement">
            <a:extLst>
              <a:ext uri="{FF2B5EF4-FFF2-40B4-BE49-F238E27FC236}">
                <a16:creationId xmlns:a16="http://schemas.microsoft.com/office/drawing/2014/main" id="{0CAC9909-57D1-ADDD-AE5D-6D250ADF039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396"/>
          <a:stretch/>
        </p:blipFill>
        <p:spPr bwMode="auto">
          <a:xfrm>
            <a:off x="20" y="10"/>
            <a:ext cx="12191979" cy="5886523"/>
          </a:xfrm>
          <a:custGeom>
            <a:avLst/>
            <a:gdLst/>
            <a:ahLst/>
            <a:cxnLst/>
            <a:rect l="l" t="t" r="r" b="b"/>
            <a:pathLst>
              <a:path w="12191999" h="5886533">
                <a:moveTo>
                  <a:pt x="4721173" y="4907914"/>
                </a:moveTo>
                <a:lnTo>
                  <a:pt x="4722109" y="4908125"/>
                </a:lnTo>
                <a:cubicBezTo>
                  <a:pt x="4721143" y="4908767"/>
                  <a:pt x="4718263" y="4909373"/>
                  <a:pt x="4717199" y="4909396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5751311"/>
                </a:lnTo>
                <a:lnTo>
                  <a:pt x="12140860" y="5770509"/>
                </a:lnTo>
                <a:cubicBezTo>
                  <a:pt x="12126656" y="5772723"/>
                  <a:pt x="12093589" y="5827925"/>
                  <a:pt x="12080161" y="5826358"/>
                </a:cubicBezTo>
                <a:cubicBezTo>
                  <a:pt x="11978188" y="5850511"/>
                  <a:pt x="11967361" y="5873564"/>
                  <a:pt x="11917885" y="5861578"/>
                </a:cubicBezTo>
                <a:cubicBezTo>
                  <a:pt x="11872779" y="5859863"/>
                  <a:pt x="11928861" y="5896778"/>
                  <a:pt x="11894610" y="5883738"/>
                </a:cubicBezTo>
                <a:cubicBezTo>
                  <a:pt x="11860359" y="5870698"/>
                  <a:pt x="11736091" y="5807232"/>
                  <a:pt x="11712379" y="5783337"/>
                </a:cubicBezTo>
                <a:cubicBezTo>
                  <a:pt x="11688667" y="5759442"/>
                  <a:pt x="11627912" y="5782933"/>
                  <a:pt x="11585366" y="5740371"/>
                </a:cubicBezTo>
                <a:lnTo>
                  <a:pt x="11516470" y="5663679"/>
                </a:lnTo>
                <a:cubicBezTo>
                  <a:pt x="11468274" y="5661847"/>
                  <a:pt x="11507335" y="5626593"/>
                  <a:pt x="11462692" y="5610127"/>
                </a:cubicBezTo>
                <a:cubicBezTo>
                  <a:pt x="11417567" y="5608500"/>
                  <a:pt x="11408021" y="5556613"/>
                  <a:pt x="11369712" y="5548654"/>
                </a:cubicBezTo>
                <a:cubicBezTo>
                  <a:pt x="11354317" y="5554704"/>
                  <a:pt x="11288328" y="5499810"/>
                  <a:pt x="11273969" y="5488986"/>
                </a:cubicBezTo>
                <a:cubicBezTo>
                  <a:pt x="11231913" y="5490378"/>
                  <a:pt x="11221973" y="5480544"/>
                  <a:pt x="11195084" y="5467967"/>
                </a:cubicBezTo>
                <a:cubicBezTo>
                  <a:pt x="11164086" y="5497749"/>
                  <a:pt x="11171649" y="5471790"/>
                  <a:pt x="11143408" y="5468614"/>
                </a:cubicBezTo>
                <a:cubicBezTo>
                  <a:pt x="11125906" y="5464975"/>
                  <a:pt x="11102603" y="5460835"/>
                  <a:pt x="11085935" y="5459365"/>
                </a:cubicBezTo>
                <a:cubicBezTo>
                  <a:pt x="11057493" y="5459661"/>
                  <a:pt x="11029906" y="5441496"/>
                  <a:pt x="11030953" y="5456484"/>
                </a:cubicBezTo>
                <a:cubicBezTo>
                  <a:pt x="11007784" y="5459001"/>
                  <a:pt x="10982005" y="5463178"/>
                  <a:pt x="10951060" y="5461240"/>
                </a:cubicBezTo>
                <a:cubicBezTo>
                  <a:pt x="10885365" y="5424406"/>
                  <a:pt x="10915288" y="5460968"/>
                  <a:pt x="10857721" y="5448157"/>
                </a:cubicBezTo>
                <a:cubicBezTo>
                  <a:pt x="10806646" y="5435790"/>
                  <a:pt x="10707075" y="5402712"/>
                  <a:pt x="10644616" y="5387039"/>
                </a:cubicBezTo>
                <a:cubicBezTo>
                  <a:pt x="10616446" y="5382224"/>
                  <a:pt x="10558603" y="5371613"/>
                  <a:pt x="10519277" y="5366793"/>
                </a:cubicBezTo>
                <a:cubicBezTo>
                  <a:pt x="10495461" y="5368312"/>
                  <a:pt x="10473830" y="5354868"/>
                  <a:pt x="10445981" y="5364735"/>
                </a:cubicBezTo>
                <a:cubicBezTo>
                  <a:pt x="10436536" y="5368773"/>
                  <a:pt x="10409281" y="5367966"/>
                  <a:pt x="10383865" y="5360888"/>
                </a:cubicBezTo>
                <a:cubicBezTo>
                  <a:pt x="10374827" y="5369095"/>
                  <a:pt x="10347864" y="5360432"/>
                  <a:pt x="10336852" y="5360277"/>
                </a:cubicBezTo>
                <a:cubicBezTo>
                  <a:pt x="10323586" y="5366987"/>
                  <a:pt x="10274741" y="5357921"/>
                  <a:pt x="10261098" y="5350526"/>
                </a:cubicBezTo>
                <a:lnTo>
                  <a:pt x="10126497" y="5339011"/>
                </a:lnTo>
                <a:lnTo>
                  <a:pt x="10082166" y="5336916"/>
                </a:lnTo>
                <a:cubicBezTo>
                  <a:pt x="10074567" y="5338985"/>
                  <a:pt x="10046860" y="5337657"/>
                  <a:pt x="10039237" y="5338580"/>
                </a:cubicBezTo>
                <a:cubicBezTo>
                  <a:pt x="9998458" y="5328479"/>
                  <a:pt x="9984394" y="5327989"/>
                  <a:pt x="9960016" y="5323065"/>
                </a:cubicBezTo>
                <a:cubicBezTo>
                  <a:pt x="9918980" y="5322923"/>
                  <a:pt x="9888741" y="5326122"/>
                  <a:pt x="9847789" y="5316297"/>
                </a:cubicBezTo>
                <a:lnTo>
                  <a:pt x="9728306" y="5296090"/>
                </a:lnTo>
                <a:cubicBezTo>
                  <a:pt x="9675056" y="5305676"/>
                  <a:pt x="9602035" y="5297282"/>
                  <a:pt x="9584504" y="5284670"/>
                </a:cubicBezTo>
                <a:cubicBezTo>
                  <a:pt x="9518952" y="5270394"/>
                  <a:pt x="9415429" y="5244268"/>
                  <a:pt x="9343049" y="5238968"/>
                </a:cubicBezTo>
                <a:lnTo>
                  <a:pt x="9231367" y="5187063"/>
                </a:lnTo>
                <a:lnTo>
                  <a:pt x="9194807" y="5176984"/>
                </a:lnTo>
                <a:lnTo>
                  <a:pt x="9189243" y="5167745"/>
                </a:lnTo>
                <a:lnTo>
                  <a:pt x="9151229" y="5156543"/>
                </a:lnTo>
                <a:lnTo>
                  <a:pt x="9150207" y="5157608"/>
                </a:lnTo>
                <a:cubicBezTo>
                  <a:pt x="9147045" y="5159739"/>
                  <a:pt x="9143081" y="5160831"/>
                  <a:pt x="9137315" y="5159777"/>
                </a:cubicBezTo>
                <a:cubicBezTo>
                  <a:pt x="9138862" y="5179261"/>
                  <a:pt x="9130952" y="5165972"/>
                  <a:pt x="9113809" y="5161143"/>
                </a:cubicBezTo>
                <a:cubicBezTo>
                  <a:pt x="9112388" y="5190326"/>
                  <a:pt x="9068114" y="5155892"/>
                  <a:pt x="9053450" y="5169457"/>
                </a:cubicBezTo>
                <a:lnTo>
                  <a:pt x="9005483" y="5166172"/>
                </a:lnTo>
                <a:lnTo>
                  <a:pt x="9005198" y="5166412"/>
                </a:lnTo>
                <a:cubicBezTo>
                  <a:pt x="9003143" y="5166632"/>
                  <a:pt x="9000324" y="5166304"/>
                  <a:pt x="8996229" y="5165201"/>
                </a:cubicBezTo>
                <a:lnTo>
                  <a:pt x="8990391" y="5163140"/>
                </a:lnTo>
                <a:lnTo>
                  <a:pt x="8974334" y="5159914"/>
                </a:lnTo>
                <a:lnTo>
                  <a:pt x="8968008" y="5160614"/>
                </a:lnTo>
                <a:lnTo>
                  <a:pt x="8963045" y="5162839"/>
                </a:lnTo>
                <a:cubicBezTo>
                  <a:pt x="8954690" y="5154888"/>
                  <a:pt x="8955517" y="5145940"/>
                  <a:pt x="8928985" y="5166027"/>
                </a:cubicBezTo>
                <a:cubicBezTo>
                  <a:pt x="8898031" y="5165007"/>
                  <a:pt x="8789300" y="5150352"/>
                  <a:pt x="8752441" y="5146795"/>
                </a:cubicBezTo>
                <a:cubicBezTo>
                  <a:pt x="8719819" y="5136075"/>
                  <a:pt x="8748194" y="5149736"/>
                  <a:pt x="8707844" y="5144694"/>
                </a:cubicBezTo>
                <a:cubicBezTo>
                  <a:pt x="8671606" y="5125159"/>
                  <a:pt x="8639142" y="5141599"/>
                  <a:pt x="8596068" y="5136122"/>
                </a:cubicBezTo>
                <a:lnTo>
                  <a:pt x="8525227" y="5150964"/>
                </a:lnTo>
                <a:lnTo>
                  <a:pt x="8510980" y="5145049"/>
                </a:lnTo>
                <a:lnTo>
                  <a:pt x="8506164" y="5142048"/>
                </a:lnTo>
                <a:cubicBezTo>
                  <a:pt x="8502646" y="5140271"/>
                  <a:pt x="8500045" y="5139460"/>
                  <a:pt x="8497965" y="5139310"/>
                </a:cubicBezTo>
                <a:lnTo>
                  <a:pt x="8497591" y="5139489"/>
                </a:lnTo>
                <a:lnTo>
                  <a:pt x="8490246" y="5136439"/>
                </a:lnTo>
                <a:lnTo>
                  <a:pt x="8367179" y="5122397"/>
                </a:lnTo>
                <a:cubicBezTo>
                  <a:pt x="8362021" y="5120372"/>
                  <a:pt x="8357730" y="5120720"/>
                  <a:pt x="8353796" y="5122203"/>
                </a:cubicBezTo>
                <a:lnTo>
                  <a:pt x="8352369" y="5123043"/>
                </a:lnTo>
                <a:lnTo>
                  <a:pt x="8320101" y="5105625"/>
                </a:lnTo>
                <a:lnTo>
                  <a:pt x="8314429" y="5105299"/>
                </a:lnTo>
                <a:lnTo>
                  <a:pt x="8295170" y="5091404"/>
                </a:lnTo>
                <a:lnTo>
                  <a:pt x="8284273" y="5085581"/>
                </a:lnTo>
                <a:lnTo>
                  <a:pt x="8283146" y="5081138"/>
                </a:lnTo>
                <a:cubicBezTo>
                  <a:pt x="8280842" y="5077893"/>
                  <a:pt x="8276148" y="5075245"/>
                  <a:pt x="8266072" y="5073963"/>
                </a:cubicBezTo>
                <a:lnTo>
                  <a:pt x="8263373" y="5074193"/>
                </a:lnTo>
                <a:lnTo>
                  <a:pt x="8252030" y="5064350"/>
                </a:lnTo>
                <a:cubicBezTo>
                  <a:pt x="8248856" y="5060500"/>
                  <a:pt x="8246644" y="5056218"/>
                  <a:pt x="8245831" y="5051358"/>
                </a:cubicBezTo>
                <a:cubicBezTo>
                  <a:pt x="8181824" y="5054265"/>
                  <a:pt x="8147127" y="5020143"/>
                  <a:pt x="8090268" y="5005197"/>
                </a:cubicBezTo>
                <a:cubicBezTo>
                  <a:pt x="8025464" y="4982055"/>
                  <a:pt x="7967067" y="4960819"/>
                  <a:pt x="7905404" y="4963224"/>
                </a:cubicBezTo>
                <a:cubicBezTo>
                  <a:pt x="7835116" y="4948312"/>
                  <a:pt x="7780962" y="4946081"/>
                  <a:pt x="7718741" y="4937509"/>
                </a:cubicBezTo>
                <a:lnTo>
                  <a:pt x="7614343" y="4940980"/>
                </a:lnTo>
                <a:lnTo>
                  <a:pt x="7527539" y="4935152"/>
                </a:lnTo>
                <a:lnTo>
                  <a:pt x="7519567" y="4932599"/>
                </a:lnTo>
                <a:cubicBezTo>
                  <a:pt x="7513989" y="4931260"/>
                  <a:pt x="7510169" y="4930910"/>
                  <a:pt x="7507408" y="4931264"/>
                </a:cubicBezTo>
                <a:lnTo>
                  <a:pt x="7507036" y="4931591"/>
                </a:lnTo>
                <a:lnTo>
                  <a:pt x="7495791" y="4929639"/>
                </a:lnTo>
                <a:cubicBezTo>
                  <a:pt x="7476982" y="4925521"/>
                  <a:pt x="7422524" y="4942937"/>
                  <a:pt x="7405387" y="4937744"/>
                </a:cubicBezTo>
                <a:cubicBezTo>
                  <a:pt x="7374785" y="4940694"/>
                  <a:pt x="7333986" y="4941799"/>
                  <a:pt x="7312176" y="4947339"/>
                </a:cubicBezTo>
                <a:lnTo>
                  <a:pt x="7310849" y="4948781"/>
                </a:lnTo>
                <a:lnTo>
                  <a:pt x="7218556" y="4923532"/>
                </a:lnTo>
                <a:lnTo>
                  <a:pt x="7201098" y="4918982"/>
                </a:lnTo>
                <a:lnTo>
                  <a:pt x="7197000" y="4913624"/>
                </a:lnTo>
                <a:cubicBezTo>
                  <a:pt x="7192108" y="4910101"/>
                  <a:pt x="7184502" y="4907962"/>
                  <a:pt x="7170804" y="4908976"/>
                </a:cubicBezTo>
                <a:lnTo>
                  <a:pt x="7096984" y="4896748"/>
                </a:lnTo>
                <a:cubicBezTo>
                  <a:pt x="7061144" y="4895770"/>
                  <a:pt x="7050185" y="4894793"/>
                  <a:pt x="7018492" y="4897122"/>
                </a:cubicBezTo>
                <a:cubicBezTo>
                  <a:pt x="6937524" y="4886184"/>
                  <a:pt x="6943641" y="4862018"/>
                  <a:pt x="6904142" y="4867616"/>
                </a:cubicBezTo>
                <a:cubicBezTo>
                  <a:pt x="6871918" y="4872824"/>
                  <a:pt x="6787985" y="4853750"/>
                  <a:pt x="6708218" y="4839661"/>
                </a:cubicBezTo>
                <a:cubicBezTo>
                  <a:pt x="6649102" y="4830206"/>
                  <a:pt x="6628102" y="4816105"/>
                  <a:pt x="6549451" y="4810885"/>
                </a:cubicBezTo>
                <a:cubicBezTo>
                  <a:pt x="6472150" y="4766795"/>
                  <a:pt x="6409692" y="4790518"/>
                  <a:pt x="6317556" y="4764085"/>
                </a:cubicBezTo>
                <a:cubicBezTo>
                  <a:pt x="6297547" y="4748563"/>
                  <a:pt x="6209288" y="4765756"/>
                  <a:pt x="6168670" y="4761998"/>
                </a:cubicBezTo>
                <a:cubicBezTo>
                  <a:pt x="6128052" y="4758240"/>
                  <a:pt x="6090536" y="4744692"/>
                  <a:pt x="6073844" y="4741536"/>
                </a:cubicBezTo>
                <a:lnTo>
                  <a:pt x="6068526" y="4743073"/>
                </a:lnTo>
                <a:lnTo>
                  <a:pt x="6048634" y="4742390"/>
                </a:lnTo>
                <a:lnTo>
                  <a:pt x="6041279" y="4750739"/>
                </a:lnTo>
                <a:lnTo>
                  <a:pt x="6010088" y="4755832"/>
                </a:lnTo>
                <a:cubicBezTo>
                  <a:pt x="5998677" y="4756419"/>
                  <a:pt x="5970124" y="4755506"/>
                  <a:pt x="5957373" y="4752188"/>
                </a:cubicBezTo>
                <a:lnTo>
                  <a:pt x="5758915" y="4736496"/>
                </a:lnTo>
                <a:lnTo>
                  <a:pt x="5626957" y="4735473"/>
                </a:lnTo>
                <a:lnTo>
                  <a:pt x="5470902" y="4749493"/>
                </a:lnTo>
                <a:cubicBezTo>
                  <a:pt x="5478131" y="4762521"/>
                  <a:pt x="5439006" y="4748455"/>
                  <a:pt x="5432757" y="4760746"/>
                </a:cubicBezTo>
                <a:cubicBezTo>
                  <a:pt x="5429365" y="4770778"/>
                  <a:pt x="5391824" y="4775462"/>
                  <a:pt x="5381664" y="4778448"/>
                </a:cubicBezTo>
                <a:lnTo>
                  <a:pt x="5261760" y="4798865"/>
                </a:lnTo>
                <a:cubicBezTo>
                  <a:pt x="5251595" y="4799049"/>
                  <a:pt x="5230547" y="4807359"/>
                  <a:pt x="5222959" y="4809989"/>
                </a:cubicBezTo>
                <a:lnTo>
                  <a:pt x="5174657" y="4812979"/>
                </a:lnTo>
                <a:lnTo>
                  <a:pt x="5156551" y="4820202"/>
                </a:lnTo>
                <a:lnTo>
                  <a:pt x="5142595" y="4823602"/>
                </a:lnTo>
                <a:lnTo>
                  <a:pt x="5139593" y="4825703"/>
                </a:lnTo>
                <a:cubicBezTo>
                  <a:pt x="5133873" y="4829743"/>
                  <a:pt x="5128076" y="4833554"/>
                  <a:pt x="5121656" y="4836556"/>
                </a:cubicBezTo>
                <a:cubicBezTo>
                  <a:pt x="5108317" y="4807937"/>
                  <a:pt x="5064853" y="4857373"/>
                  <a:pt x="5065787" y="4829985"/>
                </a:cubicBezTo>
                <a:cubicBezTo>
                  <a:pt x="5028193" y="4841501"/>
                  <a:pt x="5038944" y="4812412"/>
                  <a:pt x="5011510" y="4846366"/>
                </a:cubicBezTo>
                <a:cubicBezTo>
                  <a:pt x="4937023" y="4845983"/>
                  <a:pt x="4916353" y="4832976"/>
                  <a:pt x="4840437" y="4870383"/>
                </a:cubicBezTo>
                <a:cubicBezTo>
                  <a:pt x="4806739" y="4887025"/>
                  <a:pt x="4784106" y="4898171"/>
                  <a:pt x="4762444" y="4898151"/>
                </a:cubicBezTo>
                <a:cubicBezTo>
                  <a:pt x="4741323" y="4902652"/>
                  <a:pt x="4729481" y="4905474"/>
                  <a:pt x="4723182" y="4907166"/>
                </a:cubicBezTo>
                <a:lnTo>
                  <a:pt x="4721173" y="4907914"/>
                </a:lnTo>
                <a:lnTo>
                  <a:pt x="4715524" y="4906639"/>
                </a:lnTo>
                <a:cubicBezTo>
                  <a:pt x="4680148" y="4913595"/>
                  <a:pt x="4524744" y="4914403"/>
                  <a:pt x="4515810" y="4916541"/>
                </a:cubicBezTo>
                <a:cubicBezTo>
                  <a:pt x="4457819" y="4929653"/>
                  <a:pt x="4462659" y="4930394"/>
                  <a:pt x="4428539" y="4927192"/>
                </a:cubicBezTo>
                <a:cubicBezTo>
                  <a:pt x="4423303" y="4923821"/>
                  <a:pt x="4368974" y="4930115"/>
                  <a:pt x="4362872" y="4928538"/>
                </a:cubicBezTo>
                <a:lnTo>
                  <a:pt x="4316962" y="4921923"/>
                </a:lnTo>
                <a:lnTo>
                  <a:pt x="4315106" y="4923264"/>
                </a:lnTo>
                <a:cubicBezTo>
                  <a:pt x="4306123" y="4926635"/>
                  <a:pt x="4299993" y="4926634"/>
                  <a:pt x="4295140" y="4925143"/>
                </a:cubicBezTo>
                <a:lnTo>
                  <a:pt x="4290059" y="4922226"/>
                </a:lnTo>
                <a:lnTo>
                  <a:pt x="4276138" y="4922472"/>
                </a:lnTo>
                <a:lnTo>
                  <a:pt x="4248113" y="4920148"/>
                </a:lnTo>
                <a:lnTo>
                  <a:pt x="4202046" y="4922943"/>
                </a:lnTo>
                <a:cubicBezTo>
                  <a:pt x="4201945" y="4923363"/>
                  <a:pt x="4201842" y="4923782"/>
                  <a:pt x="4201741" y="4924202"/>
                </a:cubicBezTo>
                <a:cubicBezTo>
                  <a:pt x="4200116" y="4927039"/>
                  <a:pt x="4197140" y="4929158"/>
                  <a:pt x="4191245" y="4929836"/>
                </a:cubicBezTo>
                <a:cubicBezTo>
                  <a:pt x="4204212" y="4947125"/>
                  <a:pt x="4161274" y="4945230"/>
                  <a:pt x="4142742" y="4945701"/>
                </a:cubicBezTo>
                <a:cubicBezTo>
                  <a:pt x="4124717" y="4952767"/>
                  <a:pt x="4099099" y="4966347"/>
                  <a:pt x="4083094" y="4972234"/>
                </a:cubicBezTo>
                <a:lnTo>
                  <a:pt x="4074543" y="4973069"/>
                </a:lnTo>
                <a:cubicBezTo>
                  <a:pt x="4074504" y="4973170"/>
                  <a:pt x="4074463" y="4973269"/>
                  <a:pt x="4074424" y="4973368"/>
                </a:cubicBezTo>
                <a:cubicBezTo>
                  <a:pt x="4072678" y="4974152"/>
                  <a:pt x="4069906" y="4974653"/>
                  <a:pt x="4065507" y="4974812"/>
                </a:cubicBezTo>
                <a:lnTo>
                  <a:pt x="4058951" y="4974594"/>
                </a:lnTo>
                <a:lnTo>
                  <a:pt x="4042361" y="4976215"/>
                </a:lnTo>
                <a:lnTo>
                  <a:pt x="4036993" y="4978649"/>
                </a:lnTo>
                <a:lnTo>
                  <a:pt x="4035360" y="4982316"/>
                </a:lnTo>
                <a:lnTo>
                  <a:pt x="4033775" y="4982081"/>
                </a:lnTo>
                <a:cubicBezTo>
                  <a:pt x="4021424" y="4977217"/>
                  <a:pt x="4016874" y="4968841"/>
                  <a:pt x="4004535" y="4994649"/>
                </a:cubicBezTo>
                <a:cubicBezTo>
                  <a:pt x="3976667" y="4987584"/>
                  <a:pt x="3972977" y="5002913"/>
                  <a:pt x="3936843" y="5012106"/>
                </a:cubicBezTo>
                <a:cubicBezTo>
                  <a:pt x="3920506" y="5004382"/>
                  <a:pt x="3908535" y="5009071"/>
                  <a:pt x="3897272" y="5017761"/>
                </a:cubicBezTo>
                <a:cubicBezTo>
                  <a:pt x="3861092" y="5017265"/>
                  <a:pt x="3829628" y="5031135"/>
                  <a:pt x="3789757" y="5037999"/>
                </a:cubicBezTo>
                <a:cubicBezTo>
                  <a:pt x="3741007" y="5052705"/>
                  <a:pt x="3725129" y="5054682"/>
                  <a:pt x="3682510" y="5061922"/>
                </a:cubicBezTo>
                <a:lnTo>
                  <a:pt x="3610032" y="5094193"/>
                </a:lnTo>
                <a:lnTo>
                  <a:pt x="3603852" y="5092831"/>
                </a:lnTo>
                <a:cubicBezTo>
                  <a:pt x="3599580" y="5092212"/>
                  <a:pt x="3596726" y="5092212"/>
                  <a:pt x="3594733" y="5092667"/>
                </a:cubicBezTo>
                <a:lnTo>
                  <a:pt x="3594498" y="5092936"/>
                </a:lnTo>
                <a:lnTo>
                  <a:pt x="3585975" y="5092246"/>
                </a:lnTo>
                <a:cubicBezTo>
                  <a:pt x="3571623" y="5090455"/>
                  <a:pt x="3549389" y="5104654"/>
                  <a:pt x="3536132" y="5101945"/>
                </a:cubicBezTo>
                <a:cubicBezTo>
                  <a:pt x="3513940" y="5106241"/>
                  <a:pt x="3488622" y="5099976"/>
                  <a:pt x="3473220" y="5105606"/>
                </a:cubicBezTo>
                <a:lnTo>
                  <a:pt x="3400725" y="5117654"/>
                </a:lnTo>
                <a:lnTo>
                  <a:pt x="3375935" y="5106247"/>
                </a:lnTo>
                <a:lnTo>
                  <a:pt x="3348219" y="5109860"/>
                </a:lnTo>
                <a:cubicBezTo>
                  <a:pt x="3337206" y="5110533"/>
                  <a:pt x="3327054" y="5111295"/>
                  <a:pt x="3319639" y="5114795"/>
                </a:cubicBezTo>
                <a:lnTo>
                  <a:pt x="3248529" y="5133347"/>
                </a:lnTo>
                <a:lnTo>
                  <a:pt x="3210308" y="5119794"/>
                </a:lnTo>
                <a:cubicBezTo>
                  <a:pt x="3206088" y="5117870"/>
                  <a:pt x="3200152" y="5117326"/>
                  <a:pt x="3190375" y="5119915"/>
                </a:cubicBezTo>
                <a:lnTo>
                  <a:pt x="3188145" y="5121096"/>
                </a:lnTo>
                <a:cubicBezTo>
                  <a:pt x="3182625" y="5119116"/>
                  <a:pt x="3141856" y="5121682"/>
                  <a:pt x="3108596" y="5122416"/>
                </a:cubicBezTo>
                <a:cubicBezTo>
                  <a:pt x="3055968" y="5124842"/>
                  <a:pt x="3048940" y="5117475"/>
                  <a:pt x="2988584" y="5125502"/>
                </a:cubicBezTo>
                <a:cubicBezTo>
                  <a:pt x="2928853" y="5129690"/>
                  <a:pt x="2917951" y="5124649"/>
                  <a:pt x="2876540" y="5133019"/>
                </a:cubicBezTo>
                <a:lnTo>
                  <a:pt x="2626864" y="5133771"/>
                </a:lnTo>
                <a:cubicBezTo>
                  <a:pt x="2562348" y="5111858"/>
                  <a:pt x="2563422" y="5142456"/>
                  <a:pt x="2491422" y="5135486"/>
                </a:cubicBezTo>
                <a:cubicBezTo>
                  <a:pt x="2433091" y="5200962"/>
                  <a:pt x="2455709" y="5160483"/>
                  <a:pt x="2415617" y="5168715"/>
                </a:cubicBezTo>
                <a:lnTo>
                  <a:pt x="2290098" y="5166151"/>
                </a:lnTo>
                <a:cubicBezTo>
                  <a:pt x="2257057" y="5152522"/>
                  <a:pt x="2202458" y="5187690"/>
                  <a:pt x="2161714" y="5169302"/>
                </a:cubicBezTo>
                <a:cubicBezTo>
                  <a:pt x="2122714" y="5172302"/>
                  <a:pt x="2080450" y="5180350"/>
                  <a:pt x="2056089" y="5184144"/>
                </a:cubicBezTo>
                <a:cubicBezTo>
                  <a:pt x="2019828" y="5191108"/>
                  <a:pt x="1978839" y="5203797"/>
                  <a:pt x="1944153" y="5211084"/>
                </a:cubicBezTo>
                <a:cubicBezTo>
                  <a:pt x="1925867" y="5199079"/>
                  <a:pt x="1896027" y="5224183"/>
                  <a:pt x="1847968" y="5227868"/>
                </a:cubicBezTo>
                <a:cubicBezTo>
                  <a:pt x="1827977" y="5213971"/>
                  <a:pt x="1815570" y="5230544"/>
                  <a:pt x="1777083" y="5212267"/>
                </a:cubicBezTo>
                <a:cubicBezTo>
                  <a:pt x="1775439" y="5214216"/>
                  <a:pt x="1773397" y="5216035"/>
                  <a:pt x="1771025" y="5217668"/>
                </a:cubicBezTo>
                <a:cubicBezTo>
                  <a:pt x="1757251" y="5227146"/>
                  <a:pt x="1735528" y="5228402"/>
                  <a:pt x="1722509" y="5220470"/>
                </a:cubicBezTo>
                <a:cubicBezTo>
                  <a:pt x="1691779" y="5208440"/>
                  <a:pt x="1662321" y="5203305"/>
                  <a:pt x="1633941" y="5200774"/>
                </a:cubicBezTo>
                <a:lnTo>
                  <a:pt x="1586145" y="5210184"/>
                </a:lnTo>
                <a:cubicBezTo>
                  <a:pt x="1567948" y="5215416"/>
                  <a:pt x="1545900" y="5226363"/>
                  <a:pt x="1524748" y="5232173"/>
                </a:cubicBezTo>
                <a:cubicBezTo>
                  <a:pt x="1502586" y="5235395"/>
                  <a:pt x="1478013" y="5230993"/>
                  <a:pt x="1459242" y="5245044"/>
                </a:cubicBezTo>
                <a:cubicBezTo>
                  <a:pt x="1421474" y="5260197"/>
                  <a:pt x="1374524" y="5244220"/>
                  <a:pt x="1349457" y="5280705"/>
                </a:cubicBezTo>
                <a:cubicBezTo>
                  <a:pt x="1273276" y="5302389"/>
                  <a:pt x="1121512" y="5336260"/>
                  <a:pt x="1009212" y="5361227"/>
                </a:cubicBezTo>
                <a:cubicBezTo>
                  <a:pt x="939016" y="5373529"/>
                  <a:pt x="866895" y="5370149"/>
                  <a:pt x="808572" y="5377024"/>
                </a:cubicBezTo>
                <a:cubicBezTo>
                  <a:pt x="802823" y="5374184"/>
                  <a:pt x="726016" y="5397963"/>
                  <a:pt x="719549" y="5396991"/>
                </a:cubicBezTo>
                <a:lnTo>
                  <a:pt x="698795" y="5397657"/>
                </a:lnTo>
                <a:cubicBezTo>
                  <a:pt x="689833" y="5401894"/>
                  <a:pt x="683492" y="5402495"/>
                  <a:pt x="678327" y="5401487"/>
                </a:cubicBezTo>
                <a:lnTo>
                  <a:pt x="672784" y="5399085"/>
                </a:lnTo>
                <a:lnTo>
                  <a:pt x="658406" y="5400696"/>
                </a:lnTo>
                <a:lnTo>
                  <a:pt x="629185" y="5401132"/>
                </a:lnTo>
                <a:lnTo>
                  <a:pt x="624558" y="5403782"/>
                </a:lnTo>
                <a:lnTo>
                  <a:pt x="581798" y="5408438"/>
                </a:lnTo>
                <a:cubicBezTo>
                  <a:pt x="581736" y="5408865"/>
                  <a:pt x="581671" y="5409294"/>
                  <a:pt x="581608" y="5409722"/>
                </a:cubicBezTo>
                <a:cubicBezTo>
                  <a:pt x="580204" y="5412704"/>
                  <a:pt x="577331" y="5415106"/>
                  <a:pt x="571299" y="5416358"/>
                </a:cubicBezTo>
                <a:cubicBezTo>
                  <a:pt x="551623" y="5426267"/>
                  <a:pt x="484499" y="5459654"/>
                  <a:pt x="463549" y="5469173"/>
                </a:cubicBezTo>
                <a:cubicBezTo>
                  <a:pt x="453136" y="5470720"/>
                  <a:pt x="449731" y="5472678"/>
                  <a:pt x="445606" y="5473465"/>
                </a:cubicBezTo>
                <a:lnTo>
                  <a:pt x="438799" y="5473893"/>
                </a:lnTo>
                <a:cubicBezTo>
                  <a:pt x="417222" y="5482183"/>
                  <a:pt x="343312" y="5513407"/>
                  <a:pt x="316138" y="5523213"/>
                </a:cubicBezTo>
                <a:cubicBezTo>
                  <a:pt x="298481" y="5517132"/>
                  <a:pt x="286556" y="5522972"/>
                  <a:pt x="275748" y="5532726"/>
                </a:cubicBezTo>
                <a:cubicBezTo>
                  <a:pt x="238274" y="5535784"/>
                  <a:pt x="207076" y="5552679"/>
                  <a:pt x="166496" y="5563424"/>
                </a:cubicBezTo>
                <a:lnTo>
                  <a:pt x="0" y="562988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Visit Rwanda Logo PNG Vector (CDR) Free Download">
            <a:extLst>
              <a:ext uri="{FF2B5EF4-FFF2-40B4-BE49-F238E27FC236}">
                <a16:creationId xmlns:a16="http://schemas.microsoft.com/office/drawing/2014/main" id="{94B762A3-6543-432C-D87B-859A22576E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0320" y="6451939"/>
            <a:ext cx="1991360" cy="406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305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11798AB5217849912631DAF75A3B79" ma:contentTypeVersion="10" ma:contentTypeDescription="Create a new document." ma:contentTypeScope="" ma:versionID="2b1dc4dc0f857394712f02ac2b546fc9">
  <xsd:schema xmlns:xsd="http://www.w3.org/2001/XMLSchema" xmlns:xs="http://www.w3.org/2001/XMLSchema" xmlns:p="http://schemas.microsoft.com/office/2006/metadata/properties" xmlns:ns3="a0d95979-b78d-4456-a83d-a4e89158df7f" xmlns:ns4="508508a9-2d59-4074-9a0f-ccfddcb81bc1" targetNamespace="http://schemas.microsoft.com/office/2006/metadata/properties" ma:root="true" ma:fieldsID="3812da4db9c480603e138927c6178602" ns3:_="" ns4:_="">
    <xsd:import namespace="a0d95979-b78d-4456-a83d-a4e89158df7f"/>
    <xsd:import namespace="508508a9-2d59-4074-9a0f-ccfddcb81bc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d95979-b78d-4456-a83d-a4e89158d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8508a9-2d59-4074-9a0f-ccfddcb81bc1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F5553CE-0E18-4A12-9566-F9046EEB29B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E1F7C39-94D3-4E15-86CA-C79EB42CE8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0d95979-b78d-4456-a83d-a4e89158df7f"/>
    <ds:schemaRef ds:uri="508508a9-2d59-4074-9a0f-ccfddcb81b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602526B-4328-41EE-BB8D-E1654329E7B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12369</TotalTime>
  <Words>557</Words>
  <Application>Microsoft Office PowerPoint</Application>
  <PresentationFormat>Widescreen</PresentationFormat>
  <Paragraphs>77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Gill Sans MT</vt:lpstr>
      <vt:lpstr>Times New Roman</vt:lpstr>
      <vt:lpstr>Wingdings</vt:lpstr>
      <vt:lpstr>Wingdings 2</vt:lpstr>
      <vt:lpstr>Dividend</vt:lpstr>
      <vt:lpstr>IMPLEMENTATION AND SCALE UP OF RTCQI IN RWANDA</vt:lpstr>
      <vt:lpstr>OUTLINE</vt:lpstr>
      <vt:lpstr>Overview of RTCQI country implementation strategies</vt:lpstr>
      <vt:lpstr>Scaleup of RTCQI in Rwanda</vt:lpstr>
      <vt:lpstr>Challenges with scaleup of in Rwanda</vt:lpstr>
      <vt:lpstr>Implementation and scaleup of RTCQI in Rwanda </vt:lpstr>
      <vt:lpstr>Lessons learned</vt:lpstr>
      <vt:lpstr>ACKNOWLEDGEMENTS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FY20 Lab MER results</dc:title>
  <dc:creator>Mwesigwa, Richard (CDC/DDPHSIS/CGH/DGHT)</dc:creator>
  <cp:lastModifiedBy>MATRIXX</cp:lastModifiedBy>
  <cp:revision>91</cp:revision>
  <dcterms:created xsi:type="dcterms:W3CDTF">2020-11-20T08:25:22Z</dcterms:created>
  <dcterms:modified xsi:type="dcterms:W3CDTF">2024-06-01T08:30:30Z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b94a7b8-f06c-4dfe-bdcc-9b548fd58c31_Enabled">
    <vt:lpwstr>true</vt:lpwstr>
  </property>
  <property fmtid="{D5CDD505-2E9C-101B-9397-08002B2CF9AE}" pid="3" name="MSIP_Label_7b94a7b8-f06c-4dfe-bdcc-9b548fd58c31_SetDate">
    <vt:lpwstr>2020-11-20T10:21:40Z</vt:lpwstr>
  </property>
  <property fmtid="{D5CDD505-2E9C-101B-9397-08002B2CF9AE}" pid="4" name="MSIP_Label_7b94a7b8-f06c-4dfe-bdcc-9b548fd58c31_Method">
    <vt:lpwstr>Privileged</vt:lpwstr>
  </property>
  <property fmtid="{D5CDD505-2E9C-101B-9397-08002B2CF9AE}" pid="5" name="MSIP_Label_7b94a7b8-f06c-4dfe-bdcc-9b548fd58c31_Name">
    <vt:lpwstr>7b94a7b8-f06c-4dfe-bdcc-9b548fd58c31</vt:lpwstr>
  </property>
  <property fmtid="{D5CDD505-2E9C-101B-9397-08002B2CF9AE}" pid="6" name="MSIP_Label_7b94a7b8-f06c-4dfe-bdcc-9b548fd58c31_SiteId">
    <vt:lpwstr>9ce70869-60db-44fd-abe8-d2767077fc8f</vt:lpwstr>
  </property>
  <property fmtid="{D5CDD505-2E9C-101B-9397-08002B2CF9AE}" pid="7" name="MSIP_Label_7b94a7b8-f06c-4dfe-bdcc-9b548fd58c31_ActionId">
    <vt:lpwstr>5ab1e5d4-d4ce-4746-9307-e5cb76cc7c39</vt:lpwstr>
  </property>
  <property fmtid="{D5CDD505-2E9C-101B-9397-08002B2CF9AE}" pid="8" name="MSIP_Label_7b94a7b8-f06c-4dfe-bdcc-9b548fd58c31_ContentBits">
    <vt:lpwstr>0</vt:lpwstr>
  </property>
  <property fmtid="{D5CDD505-2E9C-101B-9397-08002B2CF9AE}" pid="9" name="ContentTypeId">
    <vt:lpwstr>0x010100EE11798AB5217849912631DAF75A3B79</vt:lpwstr>
  </property>
</Properties>
</file>